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74" r:id="rId4"/>
    <p:sldId id="265" r:id="rId5"/>
    <p:sldId id="258" r:id="rId6"/>
    <p:sldId id="264" r:id="rId7"/>
    <p:sldId id="259" r:id="rId8"/>
    <p:sldId id="263" r:id="rId9"/>
    <p:sldId id="268" r:id="rId10"/>
    <p:sldId id="269" r:id="rId11"/>
    <p:sldId id="270" r:id="rId12"/>
    <p:sldId id="260" r:id="rId13"/>
    <p:sldId id="261" r:id="rId14"/>
    <p:sldId id="271" r:id="rId15"/>
    <p:sldId id="276" r:id="rId16"/>
    <p:sldId id="273" r:id="rId17"/>
    <p:sldId id="277" r:id="rId18"/>
    <p:sldId id="279" r:id="rId19"/>
  </p:sldIdLst>
  <p:sldSz cx="11522075" cy="6480175"/>
  <p:notesSz cx="6797675" cy="9929813"/>
  <p:defaultTextStyle>
    <a:defPPr>
      <a:defRPr lang="ru-RU"/>
    </a:defPPr>
    <a:lvl1pPr marL="0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5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5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FF"/>
    <a:srgbClr val="CE7674"/>
    <a:srgbClr val="CFDEB0"/>
    <a:srgbClr val="FFFFA7"/>
    <a:srgbClr val="B8B8B8"/>
    <a:srgbClr val="E2FD7F"/>
    <a:srgbClr val="B3CC82"/>
    <a:srgbClr val="A43D3A"/>
    <a:srgbClr val="BB8F01"/>
    <a:srgbClr val="63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29" autoAdjust="0"/>
    <p:restoredTop sz="84524" autoAdjust="0"/>
  </p:normalViewPr>
  <p:slideViewPr>
    <p:cSldViewPr>
      <p:cViewPr varScale="1">
        <p:scale>
          <a:sx n="110" d="100"/>
          <a:sy n="110" d="100"/>
        </p:scale>
        <p:origin x="96" y="150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43;&#1088;&#1072;&#1092;&#1080;&#1082;&#1080;%20&#1087;&#1086;%20&#1087;&#1088;&#1077;&#1079;&#1077;&#1085;&#1090;&#1072;&#1094;&#1080;&#1080;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44;&#1069;&#1056;%20&#1057;&#1069;&#1056;\2025\1-3\&#1043;&#1088;&#1072;&#1092;&#1080;&#1082;&#1080;%20&#1087;&#1086;%20&#1087;&#1088;&#1077;&#1079;&#1077;&#1085;&#1090;&#1072;&#1094;&#1080;&#1080;%2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43;&#1088;&#1072;&#1092;&#1080;&#1082;&#1080;%20&#1087;&#1086;%20&#1087;&#1088;&#1077;&#1079;&#1077;&#1085;&#1090;&#1072;&#1094;&#1080;&#1080;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4928315412248"/>
          <c:y val="8.0844907407407504E-2"/>
          <c:w val="0.7448476702509097"/>
          <c:h val="0.919155092592600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c:spPr>
          <c:dPt>
            <c:idx val="0"/>
            <c:bubble3D val="0"/>
            <c:spPr>
              <a:gradFill>
                <a:gsLst>
                  <a:gs pos="0">
                    <a:srgbClr val="2A5243"/>
                  </a:gs>
                  <a:gs pos="20000">
                    <a:srgbClr val="3D6595"/>
                  </a:gs>
                  <a:gs pos="50000">
                    <a:srgbClr val="4970B5"/>
                  </a:gs>
                  <a:gs pos="75000">
                    <a:srgbClr val="1F497D">
                      <a:lumMod val="60000"/>
                      <a:lumOff val="40000"/>
                    </a:srgbClr>
                  </a:gs>
                  <a:gs pos="89999">
                    <a:srgbClr val="2A5243"/>
                  </a:gs>
                  <a:gs pos="100000">
                    <a:srgbClr val="335D6A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0-F3D2-4918-8351-18FD3C1110DF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3D2-4918-8351-18FD3C1110D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20.8</c:v>
                </c:pt>
                <c:pt idx="1">
                  <c:v>79.2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2-4918-8351-18FD3C111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11447730878946E-3"/>
          <c:y val="3.003475281043699E-3"/>
          <c:w val="0.95025481499206643"/>
          <c:h val="0.92696575998495667"/>
        </c:manualLayout>
      </c:layout>
      <c:lineChart>
        <c:grouping val="standar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2025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9591274180500123E-2"/>
                  <c:y val="-2.3061875762492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3A-40E3-AFB7-E323417FB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Лист4!$A$2:$A$4</c:f>
              <c:numCache>
                <c:formatCode>mmm\-yy</c:formatCode>
                <c:ptCount val="3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</c:numCache>
              <c:extLst/>
            </c:numRef>
          </c:cat>
          <c:val>
            <c:numRef>
              <c:f>Лист4!$B$2:$B$4</c:f>
              <c:numCache>
                <c:formatCode>General</c:formatCode>
                <c:ptCount val="3"/>
                <c:pt idx="0">
                  <c:v>91692</c:v>
                </c:pt>
                <c:pt idx="1">
                  <c:v>89858</c:v>
                </c:pt>
                <c:pt idx="2">
                  <c:v>91141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623A-40E3-AFB7-E323417FBB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42450048"/>
        <c:axId val="142451840"/>
      </c:lineChart>
      <c:dateAx>
        <c:axId val="1424500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451840"/>
        <c:crosses val="autoZero"/>
        <c:auto val="1"/>
        <c:lblOffset val="100"/>
        <c:baseTimeUnit val="months"/>
      </c:dateAx>
      <c:valAx>
        <c:axId val="142451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45004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49283154122514"/>
          <c:y val="8.0844907407407407E-2"/>
          <c:w val="0.74484767025091014"/>
          <c:h val="0.919155092592600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c:spPr>
          <c:dPt>
            <c:idx val="0"/>
            <c:bubble3D val="0"/>
            <c:spPr>
              <a:gradFill>
                <a:gsLst>
                  <a:gs pos="0">
                    <a:srgbClr val="2A5243"/>
                  </a:gs>
                  <a:gs pos="20000">
                    <a:srgbClr val="3D6595"/>
                  </a:gs>
                  <a:gs pos="50000">
                    <a:srgbClr val="4970B5"/>
                  </a:gs>
                  <a:gs pos="75000">
                    <a:srgbClr val="1F497D">
                      <a:lumMod val="60000"/>
                      <a:lumOff val="40000"/>
                    </a:srgbClr>
                  </a:gs>
                  <a:gs pos="89999">
                    <a:srgbClr val="2A5243"/>
                  </a:gs>
                  <a:gs pos="100000">
                    <a:srgbClr val="335D6A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0-2F91-43BA-A906-F35756C8847D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F91-43BA-A906-F35756C8847D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29.1</c:v>
                </c:pt>
                <c:pt idx="1">
                  <c:v>70.900000000000006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91-43BA-A906-F35756C88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49283154122497"/>
          <c:y val="8.0844907407407407E-2"/>
          <c:w val="0.74484767025090992"/>
          <c:h val="0.919155092592600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c:spPr>
          <c:dPt>
            <c:idx val="0"/>
            <c:bubble3D val="0"/>
            <c:spPr>
              <a:gradFill>
                <a:gsLst>
                  <a:gs pos="0">
                    <a:srgbClr val="2A5243"/>
                  </a:gs>
                  <a:gs pos="20000">
                    <a:srgbClr val="3D6595"/>
                  </a:gs>
                  <a:gs pos="50000">
                    <a:srgbClr val="4970B5"/>
                  </a:gs>
                  <a:gs pos="75000">
                    <a:srgbClr val="1F497D">
                      <a:lumMod val="60000"/>
                      <a:lumOff val="40000"/>
                    </a:srgbClr>
                  </a:gs>
                  <a:gs pos="89999">
                    <a:srgbClr val="2A5243"/>
                  </a:gs>
                  <a:gs pos="100000">
                    <a:srgbClr val="335D6A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0-F321-4F23-9861-A8BC34189DA7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321-4F23-9861-A8BC34189DA7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24.7</c:v>
                </c:pt>
                <c:pt idx="1">
                  <c:v>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21-4F23-9861-A8BC34189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49283154122514"/>
          <c:y val="8.0844907407407407E-2"/>
          <c:w val="0.74484767025091014"/>
          <c:h val="0.919155092592600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c:spPr>
          <c:dPt>
            <c:idx val="0"/>
            <c:bubble3D val="0"/>
            <c:spPr>
              <a:gradFill>
                <a:gsLst>
                  <a:gs pos="0">
                    <a:srgbClr val="2A5243"/>
                  </a:gs>
                  <a:gs pos="20000">
                    <a:srgbClr val="3D6595"/>
                  </a:gs>
                  <a:gs pos="50000">
                    <a:srgbClr val="4970B5"/>
                  </a:gs>
                  <a:gs pos="75000">
                    <a:srgbClr val="1F497D">
                      <a:lumMod val="60000"/>
                      <a:lumOff val="40000"/>
                    </a:srgbClr>
                  </a:gs>
                  <a:gs pos="89999">
                    <a:srgbClr val="2A5243"/>
                  </a:gs>
                  <a:gs pos="100000">
                    <a:srgbClr val="335D6A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0-1D08-48BB-90BB-B76641378109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rgbClr val="A6A6A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D08-48BB-90BB-B76641378109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12.8</c:v>
                </c:pt>
                <c:pt idx="1">
                  <c:v>87.2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08-48BB-90BB-B76641378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ysClr val="windowText" lastClr="000000"/>
                </a:solidFill>
              </a:rPr>
              <a:t>МЛРД</a:t>
            </a:r>
            <a:r>
              <a:rPr lang="ru-RU" b="1" baseline="0" dirty="0">
                <a:solidFill>
                  <a:sysClr val="windowText" lastClr="000000"/>
                </a:solidFill>
              </a:rPr>
              <a:t> РУБЛЕЙ</a:t>
            </a:r>
            <a:r>
              <a:rPr lang="ru-RU" b="1" dirty="0">
                <a:solidFill>
                  <a:sysClr val="windowText" lastClr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0254596415716239"/>
          <c:y val="2.1765363446203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557633594560479"/>
          <c:y val="6.9260414385673583E-2"/>
          <c:w val="0.65581093228475951"/>
          <c:h val="0.6019715127618224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75-436C-B447-06A0C621622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75-436C-B447-06A0C621622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75-436C-B447-06A0C621622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75-436C-B447-06A0C621622B}"/>
              </c:ext>
            </c:extLst>
          </c:dPt>
          <c:dLbls>
            <c:dLbl>
              <c:idx val="2"/>
              <c:layout>
                <c:manualLayout>
                  <c:x val="6.9597447562875697E-2"/>
                  <c:y val="5.7000510623019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75-436C-B447-06A0C62162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Лист1!$E$4:$E$7</c:f>
              <c:strCache>
                <c:ptCount val="4"/>
                <c:pt idx="0">
                  <c:v>Добыча полезных ископаемых</c:v>
                </c:pt>
                <c:pt idx="1">
                  <c:v>Обрабатывающие производства </c:v>
                </c:pt>
                <c:pt idx="2">
                  <c:v>Обеспечение электрической энергией, газом, паром; кондиционирование воздуха</c:v>
                </c:pt>
                <c:pt idx="3">
                  <c:v>Водоснабжение;водоотведение, организация сбора и утилизации отходов, деятельности пог ликвидации загрязнений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39.299999999999997</c:v>
                </c:pt>
                <c:pt idx="1">
                  <c:v>93.7</c:v>
                </c:pt>
                <c:pt idx="2">
                  <c:v>5.7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75-436C-B447-06A0C6216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946388821379187E-2"/>
          <c:y val="0.67856283056045275"/>
          <c:w val="0.88810722235724149"/>
          <c:h val="0.288802735349166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207271926775498E-2"/>
          <c:y val="3.4646305121601842E-2"/>
          <c:w val="0.85049581405783892"/>
          <c:h val="0.8119233882647979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после 1995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Лист2!$B$2:$B$6</c:f>
              <c:numCache>
                <c:formatCode>General</c:formatCode>
                <c:ptCount val="5"/>
                <c:pt idx="0">
                  <c:v>3121</c:v>
                </c:pt>
                <c:pt idx="1">
                  <c:v>3123</c:v>
                </c:pt>
                <c:pt idx="2">
                  <c:v>3324.9</c:v>
                </c:pt>
                <c:pt idx="3">
                  <c:v>3324.3</c:v>
                </c:pt>
                <c:pt idx="4">
                  <c:v>3462.55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D-4CC2-B399-28306CFB5D10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1971-1995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Лист2!$C$2:$C$6</c:f>
              <c:numCache>
                <c:formatCode>General</c:formatCode>
                <c:ptCount val="5"/>
                <c:pt idx="0">
                  <c:v>4730.5</c:v>
                </c:pt>
                <c:pt idx="1">
                  <c:v>4792.42</c:v>
                </c:pt>
                <c:pt idx="2">
                  <c:v>4792.4000000000005</c:v>
                </c:pt>
                <c:pt idx="3">
                  <c:v>4792.4000000000005</c:v>
                </c:pt>
                <c:pt idx="4">
                  <c:v>4791.6200000000044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D-4CC2-B399-28306CFB5D10}"/>
            </c:ext>
          </c:extLst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1946-1970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Лист2!$D$2:$D$6</c:f>
              <c:numCache>
                <c:formatCode>General</c:formatCode>
                <c:ptCount val="5"/>
                <c:pt idx="0">
                  <c:v>4594</c:v>
                </c:pt>
                <c:pt idx="1">
                  <c:v>4655.92</c:v>
                </c:pt>
                <c:pt idx="2">
                  <c:v>4655.8</c:v>
                </c:pt>
                <c:pt idx="3">
                  <c:v>4647.3</c:v>
                </c:pt>
                <c:pt idx="4">
                  <c:v>4470.54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4D-4CC2-B399-28306CFB5D10}"/>
            </c:ext>
          </c:extLst>
        </c:ser>
        <c:ser>
          <c:idx val="3"/>
          <c:order val="3"/>
          <c:tx>
            <c:strRef>
              <c:f>Лист2!$E$1</c:f>
              <c:strCache>
                <c:ptCount val="1"/>
                <c:pt idx="0">
                  <c:v>1921-1945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Лист2!$E$2:$E$6</c:f>
              <c:numCache>
                <c:formatCode>General</c:formatCode>
                <c:ptCount val="5"/>
                <c:pt idx="0">
                  <c:v>189.8</c:v>
                </c:pt>
                <c:pt idx="1">
                  <c:v>189.8</c:v>
                </c:pt>
                <c:pt idx="2">
                  <c:v>189.7</c:v>
                </c:pt>
                <c:pt idx="3">
                  <c:v>189.7</c:v>
                </c:pt>
                <c:pt idx="4">
                  <c:v>179.93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4D-4CC2-B399-28306CFB5D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8616704"/>
        <c:axId val="168618240"/>
      </c:barChart>
      <c:dateAx>
        <c:axId val="168616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618240"/>
        <c:crosses val="autoZero"/>
        <c:auto val="0"/>
        <c:lblOffset val="100"/>
        <c:baseTimeUnit val="days"/>
      </c:dateAx>
      <c:valAx>
        <c:axId val="16861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61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Пищевые продукты, включая напитки и табачные изделия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52.2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B-4C83-9C41-AE3F15EA3E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Непродовольственные товары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47.8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BB-4C83-9C41-AE3F15EA3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68756352"/>
        <c:axId val="168757888"/>
        <c:axId val="0"/>
      </c:bar3DChart>
      <c:catAx>
        <c:axId val="16875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8757888"/>
        <c:crosses val="autoZero"/>
        <c:auto val="1"/>
        <c:lblAlgn val="ctr"/>
        <c:lblOffset val="100"/>
        <c:noMultiLvlLbl val="0"/>
      </c:catAx>
      <c:valAx>
        <c:axId val="16875788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87563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Лист1!$C$90</c:f>
              <c:strCache>
                <c:ptCount val="1"/>
                <c:pt idx="0">
                  <c:v>бытовые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Лист1!$B$94:$B$95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Лист1!$C$94:$C$95</c:f>
              <c:numCache>
                <c:formatCode>0.0</c:formatCode>
                <c:ptCount val="2"/>
                <c:pt idx="0">
                  <c:v>2.2710200811257448</c:v>
                </c:pt>
                <c:pt idx="1">
                  <c:v>2.3402748264626716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B1-4240-BD70-CDA5AC86A80D}"/>
            </c:ext>
          </c:extLst>
        </c:ser>
        <c:ser>
          <c:idx val="1"/>
          <c:order val="1"/>
          <c:tx>
            <c:strRef>
              <c:f>Лист1!$D$90</c:f>
              <c:strCache>
                <c:ptCount val="1"/>
                <c:pt idx="0">
                  <c:v>транспортные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Лист1!$B$94:$B$95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Лист1!$D$94:$D$95</c:f>
              <c:numCache>
                <c:formatCode>0.0</c:formatCode>
                <c:ptCount val="2"/>
                <c:pt idx="0">
                  <c:v>16.082427763032697</c:v>
                </c:pt>
                <c:pt idx="1">
                  <c:v>15.874769797421733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B1-4240-BD70-CDA5AC86A80D}"/>
            </c:ext>
          </c:extLst>
        </c:ser>
        <c:ser>
          <c:idx val="2"/>
          <c:order val="2"/>
          <c:tx>
            <c:strRef>
              <c:f>Лист1!$E$90</c:f>
              <c:strCache>
                <c:ptCount val="1"/>
                <c:pt idx="0">
                  <c:v>телекоммуникационные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Лист1!$B$94:$B$95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Лист1!$E$94:$E$95</c:f>
              <c:numCache>
                <c:formatCode>0.0</c:formatCode>
                <c:ptCount val="2"/>
                <c:pt idx="0">
                  <c:v>1.3696229155190542</c:v>
                </c:pt>
                <c:pt idx="1">
                  <c:v>1.4591301884119561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B1-4240-BD70-CDA5AC86A80D}"/>
            </c:ext>
          </c:extLst>
        </c:ser>
        <c:ser>
          <c:idx val="3"/>
          <c:order val="3"/>
          <c:tx>
            <c:strRef>
              <c:f>Лист1!$F$90</c:f>
              <c:strCache>
                <c:ptCount val="1"/>
                <c:pt idx="0">
                  <c:v>жилищно-коммунальные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Лист1!$B$94:$B$95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Лист1!$F$94:$F$95</c:f>
              <c:numCache>
                <c:formatCode>0.0</c:formatCode>
                <c:ptCount val="2"/>
                <c:pt idx="0">
                  <c:v>51.477289799188732</c:v>
                </c:pt>
                <c:pt idx="1">
                  <c:v>52.897010908060629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B1-4240-BD70-CDA5AC86A80D}"/>
            </c:ext>
          </c:extLst>
        </c:ser>
        <c:ser>
          <c:idx val="4"/>
          <c:order val="4"/>
          <c:tx>
            <c:strRef>
              <c:f>Лист1!$G$90</c:f>
              <c:strCache>
                <c:ptCount val="1"/>
                <c:pt idx="0">
                  <c:v>учереждения культуры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Лист1!$B$94:$B$95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Лист1!$G$94:$G$95</c:f>
              <c:numCache>
                <c:formatCode>0.0</c:formatCode>
                <c:ptCount val="2"/>
                <c:pt idx="0">
                  <c:v>2.8469127147077971</c:v>
                </c:pt>
                <c:pt idx="1">
                  <c:v>2.7850970392406857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B1-4240-BD70-CDA5AC86A80D}"/>
            </c:ext>
          </c:extLst>
        </c:ser>
        <c:ser>
          <c:idx val="5"/>
          <c:order val="5"/>
          <c:tx>
            <c:strRef>
              <c:f>Лист1!$H$90</c:f>
              <c:strCache>
                <c:ptCount val="1"/>
                <c:pt idx="0">
                  <c:v>медицинские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Лист1!$B$94:$B$95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Лист1!$H$94:$H$95</c:f>
              <c:numCache>
                <c:formatCode>0.0</c:formatCode>
                <c:ptCount val="2"/>
                <c:pt idx="0">
                  <c:v>14.299664479943916</c:v>
                </c:pt>
                <c:pt idx="1">
                  <c:v>13.85465363365916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B1-4240-BD70-CDA5AC86A80D}"/>
            </c:ext>
          </c:extLst>
        </c:ser>
        <c:ser>
          <c:idx val="6"/>
          <c:order val="6"/>
          <c:tx>
            <c:strRef>
              <c:f>Лист1!$I$90</c:f>
              <c:strCache>
                <c:ptCount val="1"/>
                <c:pt idx="0">
                  <c:v>системы образования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Лист1!$B$94:$B$95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Лист1!$I$94:$I$95</c:f>
              <c:numCache>
                <c:formatCode>0.0</c:formatCode>
                <c:ptCount val="2"/>
                <c:pt idx="0">
                  <c:v>9.0665531573939635</c:v>
                </c:pt>
                <c:pt idx="1">
                  <c:v>9.0636067431647547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B1-4240-BD70-CDA5AC86A80D}"/>
            </c:ext>
          </c:extLst>
        </c:ser>
        <c:ser>
          <c:idx val="7"/>
          <c:order val="7"/>
          <c:tx>
            <c:strRef>
              <c:f>Лист1!$J$90</c:f>
              <c:strCache>
                <c:ptCount val="1"/>
                <c:pt idx="0">
                  <c:v>прочие платные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Лист1!$B$94:$B$95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Лист1!$J$94:$J$95</c:f>
              <c:numCache>
                <c:formatCode>0.0</c:formatCode>
                <c:ptCount val="2"/>
                <c:pt idx="0">
                  <c:v>2.5865090890880906</c:v>
                </c:pt>
                <c:pt idx="1">
                  <c:v>1.7254568635784004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4B1-4240-BD70-CDA5AC86A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948032"/>
        <c:axId val="141949568"/>
        <c:axId val="0"/>
      </c:bar3DChart>
      <c:catAx>
        <c:axId val="14194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949568"/>
        <c:crosses val="autoZero"/>
        <c:auto val="1"/>
        <c:lblAlgn val="l"/>
        <c:lblOffset val="100"/>
        <c:noMultiLvlLbl val="0"/>
      </c:catAx>
      <c:valAx>
        <c:axId val="14194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94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894618055555542E-2"/>
          <c:y val="2.5195652824765758E-2"/>
          <c:w val="0.86675850694444512"/>
          <c:h val="0.65595780565452233"/>
        </c:manualLayout>
      </c:layout>
      <c:lineChart>
        <c:grouping val="standard"/>
        <c:varyColors val="0"/>
        <c:ser>
          <c:idx val="1"/>
          <c:order val="0"/>
          <c:tx>
            <c:strRef>
              <c:f>Лист3!$C$1</c:f>
              <c:strCache>
                <c:ptCount val="1"/>
                <c:pt idx="0">
                  <c:v>Продовольственные товары (включая алкогольные напитки)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Лист3!$A$2:$A$4</c:f>
              <c:strCache>
                <c:ptCount val="3"/>
                <c:pt idx="0">
                  <c:v>Январь 2025</c:v>
                </c:pt>
                <c:pt idx="1">
                  <c:v>Февраль 2025</c:v>
                </c:pt>
                <c:pt idx="2">
                  <c:v>Март 2025</c:v>
                </c:pt>
              </c:strCache>
              <c:extLst/>
            </c:strRef>
          </c:cat>
          <c:val>
            <c:numRef>
              <c:f>Лист3!$C$2:$C$4</c:f>
              <c:numCache>
                <c:formatCode>General</c:formatCode>
                <c:ptCount val="3"/>
                <c:pt idx="0">
                  <c:v>102</c:v>
                </c:pt>
                <c:pt idx="1">
                  <c:v>103.5</c:v>
                </c:pt>
                <c:pt idx="2">
                  <c:v>104.6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EF05-424B-AA97-C2D7772E718D}"/>
            </c:ext>
          </c:extLst>
        </c:ser>
        <c:ser>
          <c:idx val="2"/>
          <c:order val="1"/>
          <c:tx>
            <c:strRef>
              <c:f>Лист3!$D$1</c:f>
              <c:strCache>
                <c:ptCount val="1"/>
                <c:pt idx="0">
                  <c:v>Непродовольственные товары 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Лист3!$A$2:$A$4</c:f>
              <c:strCache>
                <c:ptCount val="3"/>
                <c:pt idx="0">
                  <c:v>Январь 2025</c:v>
                </c:pt>
                <c:pt idx="1">
                  <c:v>Февраль 2025</c:v>
                </c:pt>
                <c:pt idx="2">
                  <c:v>Март 2025</c:v>
                </c:pt>
              </c:strCache>
              <c:extLst/>
            </c:strRef>
          </c:cat>
          <c:val>
            <c:numRef>
              <c:f>Лист3!$D$2:$D$4</c:f>
              <c:numCache>
                <c:formatCode>General</c:formatCode>
                <c:ptCount val="3"/>
                <c:pt idx="0">
                  <c:v>100.6</c:v>
                </c:pt>
                <c:pt idx="1">
                  <c:v>100.6</c:v>
                </c:pt>
                <c:pt idx="2">
                  <c:v>100.6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EF05-424B-AA97-C2D7772E718D}"/>
            </c:ext>
          </c:extLst>
        </c:ser>
        <c:ser>
          <c:idx val="3"/>
          <c:order val="2"/>
          <c:tx>
            <c:strRef>
              <c:f>Лист3!$E$1</c:f>
              <c:strCache>
                <c:ptCount val="1"/>
                <c:pt idx="0">
                  <c:v>Услуги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Лист3!$A$2:$A$4</c:f>
              <c:strCache>
                <c:ptCount val="3"/>
                <c:pt idx="0">
                  <c:v>Январь 2025</c:v>
                </c:pt>
                <c:pt idx="1">
                  <c:v>Февраль 2025</c:v>
                </c:pt>
                <c:pt idx="2">
                  <c:v>Март 2025</c:v>
                </c:pt>
              </c:strCache>
              <c:extLst/>
            </c:strRef>
          </c:cat>
          <c:val>
            <c:numRef>
              <c:f>Лист3!$E$2:$E$4</c:f>
              <c:numCache>
                <c:formatCode>General</c:formatCode>
                <c:ptCount val="3"/>
                <c:pt idx="0">
                  <c:v>102.6</c:v>
                </c:pt>
                <c:pt idx="1">
                  <c:v>104.2</c:v>
                </c:pt>
                <c:pt idx="2">
                  <c:v>105.8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EF05-424B-AA97-C2D7772E7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358400"/>
        <c:axId val="142359936"/>
      </c:lineChart>
      <c:catAx>
        <c:axId val="14235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359936"/>
        <c:crosses val="autoZero"/>
        <c:auto val="1"/>
        <c:lblAlgn val="ctr"/>
        <c:lblOffset val="100"/>
        <c:noMultiLvlLbl val="0"/>
      </c:catAx>
      <c:valAx>
        <c:axId val="142359936"/>
        <c:scaling>
          <c:orientation val="minMax"/>
          <c:min val="99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3584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AE3EC-78DE-45C9-AA61-C629270D4EB5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D2898-1BF5-4C05-9232-C8014EEB1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13" algn="l" defTabSz="9143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025" algn="l" defTabSz="9143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365" algn="l" defTabSz="9143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522E5-2E2A-482D-9D69-CDF18884E8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0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522E5-2E2A-482D-9D69-CDF18884E86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6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2898-1BF5-4C05-9232-C8014EEB1E7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3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504" y="259510"/>
            <a:ext cx="2592467" cy="552914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4" y="259510"/>
            <a:ext cx="7585366" cy="55291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5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6104" y="2055057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6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5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3056" y="2055057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6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300"/>
            </a:lvl2pPr>
            <a:lvl3pPr marL="914342" indent="0">
              <a:buNone/>
              <a:defRPr sz="1000"/>
            </a:lvl3pPr>
            <a:lvl4pPr marL="1371513" indent="0">
              <a:buNone/>
              <a:defRPr sz="900"/>
            </a:lvl4pPr>
            <a:lvl5pPr marL="1828683" indent="0">
              <a:buNone/>
              <a:defRPr sz="900"/>
            </a:lvl5pPr>
            <a:lvl6pPr marL="2285854" indent="0">
              <a:buNone/>
              <a:defRPr sz="900"/>
            </a:lvl6pPr>
            <a:lvl7pPr marL="2743025" indent="0">
              <a:buNone/>
              <a:defRPr sz="900"/>
            </a:lvl7pPr>
            <a:lvl8pPr marL="3200195" indent="0">
              <a:buNone/>
              <a:defRPr sz="900"/>
            </a:lvl8pPr>
            <a:lvl9pPr marL="365736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7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2" indent="0">
              <a:buNone/>
              <a:defRPr sz="2400"/>
            </a:lvl3pPr>
            <a:lvl4pPr marL="1371513" indent="0">
              <a:buNone/>
              <a:defRPr sz="2000"/>
            </a:lvl4pPr>
            <a:lvl5pPr marL="1828683" indent="0">
              <a:buNone/>
              <a:defRPr sz="2000"/>
            </a:lvl5pPr>
            <a:lvl6pPr marL="2285854" indent="0">
              <a:buNone/>
              <a:defRPr sz="2000"/>
            </a:lvl6pPr>
            <a:lvl7pPr marL="2743025" indent="0">
              <a:buNone/>
              <a:defRPr sz="2000"/>
            </a:lvl7pPr>
            <a:lvl8pPr marL="3200195" indent="0">
              <a:buNone/>
              <a:defRPr sz="2000"/>
            </a:lvl8pPr>
            <a:lvl9pPr marL="365736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19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300"/>
            </a:lvl2pPr>
            <a:lvl3pPr marL="914342" indent="0">
              <a:buNone/>
              <a:defRPr sz="1000"/>
            </a:lvl3pPr>
            <a:lvl4pPr marL="1371513" indent="0">
              <a:buNone/>
              <a:defRPr sz="900"/>
            </a:lvl4pPr>
            <a:lvl5pPr marL="1828683" indent="0">
              <a:buNone/>
              <a:defRPr sz="900"/>
            </a:lvl5pPr>
            <a:lvl6pPr marL="2285854" indent="0">
              <a:buNone/>
              <a:defRPr sz="900"/>
            </a:lvl6pPr>
            <a:lvl7pPr marL="2743025" indent="0">
              <a:buNone/>
              <a:defRPr sz="900"/>
            </a:lvl7pPr>
            <a:lvl8pPr marL="3200195" indent="0">
              <a:buNone/>
              <a:defRPr sz="900"/>
            </a:lvl8pPr>
            <a:lvl9pPr marL="365736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5"/>
            <a:ext cx="2688484" cy="345008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09" y="6006165"/>
            <a:ext cx="3648657" cy="345008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5"/>
            <a:ext cx="2688484" cy="345008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8" indent="-342878" algn="l" defTabSz="91434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2" indent="-285731" algn="l" defTabSz="91434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585" algn="l" defTabSz="91434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9" indent="-228585" algn="l" defTabSz="91434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9143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9143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9143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4515" b="11090"/>
          <a:stretch>
            <a:fillRect/>
          </a:stretch>
        </p:blipFill>
        <p:spPr bwMode="auto">
          <a:xfrm>
            <a:off x="-1" y="0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23139" y="791815"/>
            <a:ext cx="10225136" cy="46085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139" y="1958526"/>
            <a:ext cx="10218193" cy="2734725"/>
          </a:xfrm>
        </p:spPr>
        <p:txBody>
          <a:bodyPr>
            <a:noAutofit/>
          </a:bodyPr>
          <a:lstStyle/>
          <a:p>
            <a:r>
              <a:rPr lang="ru-RU" sz="3600" dirty="0">
                <a:latin typeface="Roboto" panose="02000000000000000000" pitchFamily="2" charset="0"/>
                <a:ea typeface="Roboto" panose="02000000000000000000" pitchFamily="2" charset="0"/>
              </a:rPr>
              <a:t>ПОКАЗАТЕЛИ </a:t>
            </a:r>
            <a:br>
              <a:rPr lang="ru-RU" sz="3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3600" dirty="0">
                <a:latin typeface="Roboto" panose="02000000000000000000" pitchFamily="2" charset="0"/>
                <a:ea typeface="Roboto" panose="02000000000000000000" pitchFamily="2" charset="0"/>
              </a:rPr>
              <a:t>СОЦИАЛЬНО-ЭКОНОМИЧЕСКОГО РАЗВИТИЯ НОВОКУЗНЕЦКОГО ГОРОДСКОГО ОКРУГА</a:t>
            </a:r>
            <a:br>
              <a:rPr lang="ru-RU" sz="3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3600" dirty="0">
                <a:latin typeface="Roboto" panose="02000000000000000000" pitchFamily="2" charset="0"/>
                <a:ea typeface="Roboto" panose="02000000000000000000" pitchFamily="2" charset="0"/>
              </a:rPr>
              <a:t> ЗА 1 КВАРТАЛ 2025 ГОДА</a:t>
            </a:r>
          </a:p>
        </p:txBody>
      </p:sp>
      <p:sp>
        <p:nvSpPr>
          <p:cNvPr id="4" name="AutoShape 2" descr="Герб Кемеровской области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A78442-A0EC-421C-8047-E058C35C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4" b="96556" l="3282" r="97957">
                        <a14:foregroundMark x1="10093" y1="7835" x2="33437" y2="20023"/>
                        <a14:foregroundMark x1="33437" y1="20023" x2="65015" y2="21347"/>
                        <a14:foregroundMark x1="65015" y1="21347" x2="48297" y2="5034"/>
                        <a14:foregroundMark x1="48297" y1="5034" x2="17585" y2="9538"/>
                        <a14:foregroundMark x1="17585" y1="9538" x2="13498" y2="7835"/>
                        <a14:foregroundMark x1="17709" y1="16389" x2="69102" y2="22369"/>
                        <a14:foregroundMark x1="22415" y1="20553" x2="28793" y2="20818"/>
                        <a14:foregroundMark x1="18576" y1="5753" x2="19443" y2="9652"/>
                        <a14:foregroundMark x1="30031" y1="4731" x2="34737" y2="4731"/>
                        <a14:foregroundMark x1="47864" y1="3936" x2="55108" y2="3671"/>
                        <a14:foregroundMark x1="30898" y1="9917" x2="33870" y2="9652"/>
                        <a14:foregroundMark x1="43220" y1="14080" x2="43220" y2="14080"/>
                        <a14:foregroundMark x1="40681" y1="14080" x2="45325" y2="14345"/>
                        <a14:foregroundMark x1="66130" y1="5261" x2="67430" y2="8365"/>
                        <a14:foregroundMark x1="72074" y1="4466" x2="72508" y2="6018"/>
                        <a14:foregroundMark x1="61053" y1="4466" x2="61053" y2="4466"/>
                        <a14:foregroundMark x1="60619" y1="7078" x2="60619" y2="7078"/>
                        <a14:foregroundMark x1="60619" y1="7305" x2="61053" y2="6018"/>
                        <a14:foregroundMark x1="24954" y1="23656" x2="70402" y2="23164"/>
                        <a14:foregroundMark x1="70402" y1="23164" x2="78452" y2="22899"/>
                        <a14:foregroundMark x1="77152" y1="6018" x2="76718" y2="6813"/>
                        <a14:foregroundMark x1="86068" y1="5261" x2="88235" y2="6548"/>
                        <a14:foregroundMark x1="5820" y1="27555" x2="9040" y2="46821"/>
                        <a14:foregroundMark x1="9040" y1="46821" x2="32074" y2="33005"/>
                        <a14:foregroundMark x1="32074" y1="33005" x2="64087" y2="31340"/>
                        <a14:foregroundMark x1="64087" y1="31340" x2="84458" y2="45836"/>
                        <a14:foregroundMark x1="84458" y1="45836" x2="85387" y2="65783"/>
                        <a14:foregroundMark x1="85387" y1="65783" x2="67802" y2="82324"/>
                        <a14:foregroundMark x1="67802" y1="82324" x2="34056" y2="86223"/>
                        <a14:foregroundMark x1="34056" y1="86223" x2="17399" y2="70174"/>
                        <a14:foregroundMark x1="17399" y1="70174" x2="13065" y2="44701"/>
                        <a14:foregroundMark x1="5820" y1="28085" x2="4211" y2="85125"/>
                        <a14:foregroundMark x1="4211" y1="85125" x2="3282" y2="85428"/>
                        <a14:foregroundMark x1="3715" y1="27290" x2="35666" y2="28615"/>
                        <a14:foregroundMark x1="35666" y1="28615" x2="94180" y2="28085"/>
                        <a14:foregroundMark x1="4582" y1="25473" x2="21981" y2="25473"/>
                        <a14:foregroundMark x1="10960" y1="25246" x2="10960" y2="25246"/>
                        <a14:foregroundMark x1="10960" y1="25246" x2="9659" y2="25246"/>
                        <a14:foregroundMark x1="17709" y1="24981" x2="3715" y2="25473"/>
                        <a14:foregroundMark x1="78452" y1="26268" x2="92879" y2="43641"/>
                        <a14:foregroundMark x1="92879" y1="43641" x2="94180" y2="52725"/>
                        <a14:foregroundMark x1="91579" y1="32513" x2="91579" y2="32513"/>
                        <a14:foregroundMark x1="91579" y1="30167" x2="91579" y2="30167"/>
                        <a14:foregroundMark x1="82291" y1="25738" x2="97957" y2="42354"/>
                        <a14:foregroundMark x1="97957" y1="42354" x2="96285" y2="47275"/>
                        <a14:foregroundMark x1="38947" y1="36147" x2="73746" y2="40537"/>
                        <a14:foregroundMark x1="12632" y1="31718" x2="12632" y2="31718"/>
                        <a14:foregroundMark x1="13498" y1="31453" x2="13498" y2="31453"/>
                        <a14:foregroundMark x1="34737" y1="26003" x2="35542" y2="27820"/>
                        <a14:foregroundMark x1="74613" y1="55867" x2="95170" y2="70401"/>
                        <a14:foregroundMark x1="95170" y1="70401" x2="75542" y2="87812"/>
                        <a14:foregroundMark x1="75542" y1="87812" x2="51269" y2="91938"/>
                        <a14:foregroundMark x1="49164" y1="96593" x2="49969" y2="94777"/>
                        <a14:foregroundMark x1="7121" y1="75587" x2="33003" y2="83611"/>
                        <a14:foregroundMark x1="17709" y1="60787" x2="66563" y2="56889"/>
                        <a14:foregroundMark x1="33437" y1="47805" x2="65511" y2="47540"/>
                        <a14:foregroundMark x1="65511" y1="47540" x2="68669" y2="47805"/>
                        <a14:foregroundMark x1="66997" y1="49886" x2="74180" y2="68849"/>
                        <a14:foregroundMark x1="47864" y1="60257" x2="46192" y2="62604"/>
                        <a14:foregroundMark x1="97152" y1="76079" x2="92879" y2="86223"/>
                        <a14:foregroundMark x1="24520" y1="85958" x2="27926" y2="90878"/>
                        <a14:foregroundMark x1="91207" y1="57419" x2="97152" y2="59235"/>
                        <a14:foregroundMark x1="29164" y1="61317" x2="28793" y2="66503"/>
                        <a14:foregroundMark x1="63591" y1="4201" x2="78266" y2="21764"/>
                        <a14:foregroundMark x1="78266" y1="21764" x2="78019" y2="22369"/>
                        <a14:foregroundMark x1="80557" y1="7835" x2="85263" y2="14837"/>
                        <a14:foregroundMark x1="61486" y1="3444" x2="60619" y2="8365"/>
                        <a14:foregroundMark x1="8793" y1="66768" x2="39071" y2="72294"/>
                        <a14:foregroundMark x1="39071" y1="72294" x2="55666" y2="55185"/>
                        <a14:foregroundMark x1="55666" y1="55185" x2="44458" y2="73505"/>
                        <a14:foregroundMark x1="44458" y1="73505" x2="31765" y2="80772"/>
                        <a14:foregroundMark x1="58885" y1="78955" x2="86687" y2="70174"/>
                        <a14:foregroundMark x1="86687" y1="70174" x2="56594" y2="81794"/>
                        <a14:foregroundMark x1="56594" y1="81794" x2="16471" y2="87774"/>
                        <a14:foregroundMark x1="43220" y1="78690" x2="33437" y2="91143"/>
                        <a14:foregroundMark x1="56347" y1="78160" x2="86811" y2="76192"/>
                        <a14:foregroundMark x1="86811" y1="76192" x2="86935" y2="76079"/>
                        <a14:foregroundMark x1="41486" y1="77668" x2="61858" y2="78425"/>
                        <a14:foregroundMark x1="44025" y1="54050" x2="34056" y2="72218"/>
                        <a14:foregroundMark x1="34056" y1="72218" x2="41920" y2="65973"/>
                        <a14:foregroundMark x1="38080" y1="58176" x2="60619" y2="65708"/>
                        <a14:foregroundMark x1="35975" y1="56624" x2="62848" y2="66276"/>
                        <a14:foregroundMark x1="62848" y1="66276" x2="65697" y2="68584"/>
                        <a14:foregroundMark x1="57647" y1="61317" x2="46997" y2="52498"/>
                        <a14:foregroundMark x1="52941" y1="52498" x2="60619" y2="56132"/>
                        <a14:foregroundMark x1="56347" y1="67033" x2="67430" y2="693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6304" y="1028254"/>
            <a:ext cx="504211" cy="824846"/>
          </a:xfrm>
          <a:prstGeom prst="rect">
            <a:avLst/>
          </a:prstGeom>
        </p:spPr>
      </p:pic>
      <p:pic>
        <p:nvPicPr>
          <p:cNvPr id="1028" name="Picture 4" descr="ОБНОВЛЁННЫЙ ГЕРБ КУЗБАССА » Осинники, официальный сайт город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313" y="989004"/>
            <a:ext cx="1143501" cy="86409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22520" y="1146114"/>
            <a:ext cx="2036476" cy="667950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АДМИНИСТРАЦИЯ ГОРОДА НОВОКУЗНЕЦКА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15427" y="4779319"/>
            <a:ext cx="5425930" cy="499426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200" i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ИНФОРМАЦИОННО-СТАТИСТИЧЕСКИЕ МАТЕРИАЛЫ КЕМЕРОВОСТАТА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7932" r="35851"/>
          <a:stretch>
            <a:fillRect/>
          </a:stretch>
        </p:blipFill>
        <p:spPr bwMode="auto">
          <a:xfrm>
            <a:off x="5761037" y="-10133"/>
            <a:ext cx="5761038" cy="649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54177" y="320494"/>
            <a:ext cx="4248472" cy="542136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ПЛАТНЫЕ УСЛУГИ</a:t>
            </a:r>
          </a:p>
        </p:txBody>
      </p:sp>
      <p:grpSp>
        <p:nvGrpSpPr>
          <p:cNvPr id="2" name="Группа 21"/>
          <p:cNvGrpSpPr/>
          <p:nvPr/>
        </p:nvGrpSpPr>
        <p:grpSpPr>
          <a:xfrm>
            <a:off x="5687343" y="0"/>
            <a:ext cx="5834732" cy="6480175"/>
            <a:chOff x="5567454" y="0"/>
            <a:chExt cx="5954621" cy="64897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567454" y="0"/>
              <a:ext cx="5954621" cy="64897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5811959" y="992410"/>
              <a:ext cx="5519309" cy="2045939"/>
              <a:chOff x="242960" y="1323180"/>
              <a:chExt cx="5519309" cy="2045939"/>
            </a:xfrm>
          </p:grpSpPr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242960" y="2701169"/>
                <a:ext cx="5519309" cy="6679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16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ОБЪЕМ ОКАЗАННЫХ ПЛАТНЫХ УСЛУГ *</a:t>
                </a:r>
              </a:p>
            </p:txBody>
          </p:sp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354276" y="1323180"/>
                <a:ext cx="3456383" cy="138903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10000" b="1" dirty="0">
                    <a:solidFill>
                      <a:srgbClr val="638A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10,8</a:t>
                </a:r>
              </a:p>
              <a:p>
                <a:pPr>
                  <a:spcBef>
                    <a:spcPct val="0"/>
                  </a:spcBef>
                  <a:defRPr/>
                </a:pPr>
                <a:endParaRPr lang="ru-RU" sz="9600" b="1" dirty="0">
                  <a:solidFill>
                    <a:schemeClr val="accent3">
                      <a:lumMod val="50000"/>
                    </a:schemeClr>
                  </a:solidFill>
                  <a:latin typeface="Roboto Black" pitchFamily="2" charset="0"/>
                  <a:ea typeface="Roboto Black" pitchFamily="2" charset="0"/>
                  <a:cs typeface="+mj-cs"/>
                </a:endParaRPr>
              </a:p>
            </p:txBody>
          </p:sp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3233630" y="1844888"/>
                <a:ext cx="2317973" cy="44221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2500" b="1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МЛРД РУБЛЕЙ</a:t>
                </a:r>
              </a:p>
            </p:txBody>
          </p:sp>
        </p:grpSp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9014615" y="5890595"/>
              <a:ext cx="2255520" cy="3383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200" i="1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* ОПЕРАТИВНЫЕ  ДАННЫЕ</a:t>
              </a:r>
            </a:p>
          </p:txBody>
        </p:sp>
        <p:grpSp>
          <p:nvGrpSpPr>
            <p:cNvPr id="11" name="Группа 13"/>
            <p:cNvGrpSpPr/>
            <p:nvPr/>
          </p:nvGrpSpPr>
          <p:grpSpPr>
            <a:xfrm>
              <a:off x="5811959" y="3373857"/>
              <a:ext cx="5519309" cy="2393966"/>
              <a:chOff x="137044" y="1288428"/>
              <a:chExt cx="5519309" cy="2393966"/>
            </a:xfrm>
          </p:grpSpPr>
          <p:sp>
            <p:nvSpPr>
              <p:cNvPr id="14" name="Заголовок 1"/>
              <p:cNvSpPr txBox="1">
                <a:spLocks/>
              </p:cNvSpPr>
              <p:nvPr/>
            </p:nvSpPr>
            <p:spPr>
              <a:xfrm>
                <a:off x="137044" y="2756132"/>
                <a:ext cx="5519309" cy="9262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16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ОБЪЕМ ОКАЗАННЫХ ПЛАТНЫХ УСЛУГ </a:t>
                </a:r>
              </a:p>
              <a:p>
                <a:pPr>
                  <a:spcBef>
                    <a:spcPct val="0"/>
                  </a:spcBef>
                  <a:defRPr/>
                </a:pPr>
                <a:r>
                  <a:rPr lang="ru-RU" sz="16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В СОПОСТАВИМЫХ ЦЕНАХ К </a:t>
                </a:r>
                <a:r>
                  <a:rPr lang="en-US" sz="16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I</a:t>
                </a:r>
                <a:r>
                  <a:rPr lang="ru-RU" sz="16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 КВАРТАЛУ 2024 ГОДУ</a:t>
                </a:r>
              </a:p>
            </p:txBody>
          </p:sp>
          <p:sp>
            <p:nvSpPr>
              <p:cNvPr id="15" name="Заголовок 1"/>
              <p:cNvSpPr txBox="1">
                <a:spLocks/>
              </p:cNvSpPr>
              <p:nvPr/>
            </p:nvSpPr>
            <p:spPr>
              <a:xfrm>
                <a:off x="249755" y="1288428"/>
                <a:ext cx="3612834" cy="138903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10000" b="1" dirty="0">
                    <a:solidFill>
                      <a:srgbClr val="638A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100,6</a:t>
                </a:r>
              </a:p>
            </p:txBody>
          </p:sp>
        </p:grp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455466" y="862630"/>
            <a:ext cx="5045893" cy="542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СТРУКТУРА ПЛАТНЫХ УСЛУГ, ОКАЗАННЫХ НАСЕЛЕНИЮ ОРГАНИЗАЦИЯМИ *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60438" y="5814389"/>
            <a:ext cx="4928194" cy="452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000" i="1" dirty="0">
                <a:latin typeface="Roboto" panose="02000000000000000000" pitchFamily="2" charset="0"/>
                <a:ea typeface="Roboto" panose="02000000000000000000" pitchFamily="2" charset="0"/>
              </a:rPr>
              <a:t>* БЕЗ СУБЪЕКТОВ МАЛОГО ПРЕДПРИНИМАТЕЛЬСТВА И ОРГАНИЗАЦИЙ</a:t>
            </a:r>
          </a:p>
          <a:p>
            <a:pPr>
              <a:spcBef>
                <a:spcPct val="0"/>
              </a:spcBef>
            </a:pPr>
            <a:r>
              <a:rPr lang="ru-RU" sz="1000" i="1" dirty="0">
                <a:latin typeface="Roboto" panose="02000000000000000000" pitchFamily="2" charset="0"/>
                <a:ea typeface="Roboto" panose="02000000000000000000" pitchFamily="2" charset="0"/>
              </a:rPr>
              <a:t> С ЧИСЛЕННОСТЬЮ ДО 15 ЧЕЛОВЕК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649469" y="3960167"/>
            <a:ext cx="678747" cy="753261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50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%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097186B5-1F41-432E-8BEC-11447D9695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19604"/>
              </p:ext>
            </p:extLst>
          </p:nvPr>
        </p:nvGraphicFramePr>
        <p:xfrm>
          <a:off x="455466" y="1483316"/>
          <a:ext cx="5044911" cy="427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0693" r="25092" b="4251"/>
          <a:stretch>
            <a:fillRect/>
          </a:stretch>
        </p:blipFill>
        <p:spPr bwMode="auto">
          <a:xfrm>
            <a:off x="5761038" y="0"/>
            <a:ext cx="576103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32445" y="236715"/>
            <a:ext cx="5328592" cy="935831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ИНДЕКС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ПОТРЕБИТЕЛЬСКИХ ЦЕН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34499" y="0"/>
            <a:ext cx="5787576" cy="64801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ru-RU" dirty="0"/>
              <a:t>101,9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51935" y="6151233"/>
            <a:ext cx="1901605" cy="368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000" i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* К  декабрю 2024 года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77331" y="1244181"/>
            <a:ext cx="5357167" cy="66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7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ИНДЕКСЫ ПОТРЕБИТЕЛЬСКИХ ЦЕН </a:t>
            </a:r>
          </a:p>
          <a:p>
            <a:pPr algn="ctr">
              <a:spcBef>
                <a:spcPct val="0"/>
              </a:spcBef>
            </a:pPr>
            <a:r>
              <a:rPr lang="ru-RU" sz="17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НА ТОВАРЫ И УСЛУГИ (в % к декабрю 2024 года)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274554" y="-9524"/>
            <a:ext cx="5105566" cy="2141440"/>
            <a:chOff x="6136846" y="3605289"/>
            <a:chExt cx="5119253" cy="2078841"/>
          </a:xfrm>
        </p:grpSpPr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6253639" y="5016180"/>
              <a:ext cx="5002460" cy="667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ИНДЕКС ПОТРЕБИТЕЛЬСКИХ ЦЕН НА ВСЕ ТОВАРЫ И УСЛУГИ *</a:t>
              </a:r>
            </a:p>
            <a:p>
              <a:pPr>
                <a:spcBef>
                  <a:spcPct val="0"/>
                </a:spcBef>
                <a:defRPr/>
              </a:pPr>
              <a:endParaRPr lang="ru-RU" dirty="0"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6136846" y="3605289"/>
              <a:ext cx="4458022" cy="136220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sz="10000" dirty="0">
                  <a:solidFill>
                    <a:srgbClr val="638A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103,5</a:t>
              </a:r>
            </a:p>
          </p:txBody>
        </p:sp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9390597" y="4260820"/>
              <a:ext cx="547489" cy="653003"/>
            </a:xfrm>
            <a:prstGeom prst="rect">
              <a:avLst/>
            </a:prstGeom>
          </p:spPr>
          <p:txBody>
            <a:bodyPr lIns="91434" tIns="45717" rIns="91434" bIns="45717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sz="4400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%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74554" y="1967494"/>
            <a:ext cx="5118941" cy="2203845"/>
            <a:chOff x="6137012" y="3574078"/>
            <a:chExt cx="5118941" cy="2203845"/>
          </a:xfrm>
        </p:grpSpPr>
        <p:sp>
          <p:nvSpPr>
            <p:cNvPr id="24" name="Заголовок 1"/>
            <p:cNvSpPr txBox="1">
              <a:spLocks/>
            </p:cNvSpPr>
            <p:nvPr/>
          </p:nvSpPr>
          <p:spPr>
            <a:xfrm>
              <a:off x="6253493" y="5109973"/>
              <a:ext cx="5002460" cy="667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ИНДЕКС ПОТРЕБИТЕЛЬСКИХ ЦЕН НА ПРОДОВОЛЬСТВЕННЫЕ ТОВАРЫ *</a:t>
              </a:r>
            </a:p>
          </p:txBody>
        </p:sp>
        <p:sp>
          <p:nvSpPr>
            <p:cNvPr id="25" name="Заголовок 1"/>
            <p:cNvSpPr txBox="1">
              <a:spLocks/>
            </p:cNvSpPr>
            <p:nvPr/>
          </p:nvSpPr>
          <p:spPr>
            <a:xfrm>
              <a:off x="6137012" y="3574078"/>
              <a:ext cx="4516313" cy="1389038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endParaRPr lang="ru-RU" sz="10000" dirty="0">
                <a:solidFill>
                  <a:srgbClr val="638A0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26" name="Заголовок 1"/>
            <p:cNvSpPr txBox="1">
              <a:spLocks/>
            </p:cNvSpPr>
            <p:nvPr/>
          </p:nvSpPr>
          <p:spPr>
            <a:xfrm>
              <a:off x="9421854" y="4262142"/>
              <a:ext cx="576562" cy="661937"/>
            </a:xfrm>
            <a:prstGeom prst="rect">
              <a:avLst/>
            </a:prstGeom>
          </p:spPr>
          <p:txBody>
            <a:bodyPr lIns="91434" tIns="45717" rIns="91434" bIns="45717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sz="4400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%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274554" y="4033465"/>
            <a:ext cx="5118941" cy="2138177"/>
            <a:chOff x="6290553" y="3508384"/>
            <a:chExt cx="5118941" cy="2138177"/>
          </a:xfrm>
        </p:grpSpPr>
        <p:sp>
          <p:nvSpPr>
            <p:cNvPr id="28" name="Заголовок 1"/>
            <p:cNvSpPr txBox="1">
              <a:spLocks/>
            </p:cNvSpPr>
            <p:nvPr/>
          </p:nvSpPr>
          <p:spPr>
            <a:xfrm>
              <a:off x="6407034" y="5017731"/>
              <a:ext cx="5002460" cy="62883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ИНДЕКС ПОТРЕБИТЕЛЬСКИХ ЦЕН НА НЕПРОДОВОЛЬСТВЕННЫЕ ТОВАРЫ *</a:t>
              </a:r>
            </a:p>
          </p:txBody>
        </p:sp>
        <p:sp>
          <p:nvSpPr>
            <p:cNvPr id="29" name="Заголовок 1"/>
            <p:cNvSpPr txBox="1">
              <a:spLocks/>
            </p:cNvSpPr>
            <p:nvPr/>
          </p:nvSpPr>
          <p:spPr>
            <a:xfrm>
              <a:off x="6290553" y="3508384"/>
              <a:ext cx="4061295" cy="1330427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sz="10000" dirty="0">
                  <a:solidFill>
                    <a:srgbClr val="638A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100,6</a:t>
              </a:r>
            </a:p>
          </p:txBody>
        </p:sp>
        <p:sp>
          <p:nvSpPr>
            <p:cNvPr id="30" name="Заголовок 1"/>
            <p:cNvSpPr txBox="1">
              <a:spLocks/>
            </p:cNvSpPr>
            <p:nvPr/>
          </p:nvSpPr>
          <p:spPr>
            <a:xfrm>
              <a:off x="9575395" y="4178996"/>
              <a:ext cx="571702" cy="659816"/>
            </a:xfrm>
            <a:prstGeom prst="rect">
              <a:avLst/>
            </a:prstGeom>
          </p:spPr>
          <p:txBody>
            <a:bodyPr lIns="91434" tIns="45717" rIns="91434" bIns="45717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sz="4400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%</a:t>
              </a:r>
            </a:p>
          </p:txBody>
        </p:sp>
      </p:grp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24B516F3-ADF1-4498-AB54-FADCC5B00A19}"/>
              </a:ext>
            </a:extLst>
          </p:cNvPr>
          <p:cNvSpPr txBox="1">
            <a:spLocks/>
          </p:cNvSpPr>
          <p:nvPr/>
        </p:nvSpPr>
        <p:spPr>
          <a:xfrm>
            <a:off x="6262456" y="2131917"/>
            <a:ext cx="3387014" cy="13890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0000" dirty="0">
                <a:solidFill>
                  <a:srgbClr val="638A0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105,0</a:t>
            </a:r>
          </a:p>
        </p:txBody>
      </p:sp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C6220CBE-A462-437D-9525-13C14192E0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335562"/>
              </p:ext>
            </p:extLst>
          </p:nvPr>
        </p:nvGraphicFramePr>
        <p:xfrm>
          <a:off x="172580" y="1691773"/>
          <a:ext cx="5383707" cy="464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6945" r="19505" b="14324"/>
          <a:stretch>
            <a:fillRect/>
          </a:stretch>
        </p:blipFill>
        <p:spPr bwMode="auto">
          <a:xfrm>
            <a:off x="5802117" y="0"/>
            <a:ext cx="571995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36795" y="103269"/>
            <a:ext cx="5184576" cy="1255741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ПРОЖИТОЧНЫЙ МИНИМУМ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2924" y="-9525"/>
            <a:ext cx="5761038" cy="648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93086" y="2359356"/>
            <a:ext cx="523400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ПРОЖИТОЧНЫЙ МИНИМУМ В РАСЧЕТЕ НА ДУШУ НАСЕЛЕНИЯ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I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КВАРТАЛЕ В 2025 ГОДУ *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52200" y="1090266"/>
            <a:ext cx="3618790" cy="126909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7500" b="1" dirty="0">
                <a:solidFill>
                  <a:srgbClr val="638A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16 137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04901" y="1655911"/>
            <a:ext cx="1817174" cy="45770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5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РУБЛЕЙ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352200" y="4792231"/>
            <a:ext cx="5093675" cy="824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ПРОЖИТОЧНЫЙ МИНИМУМ В РАСЧЕТЕ НА ДУШУ НАСЕЛЕНИЯ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КВАРТАЛА В 2024 ГОДУ *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344088" y="3457544"/>
            <a:ext cx="4041973" cy="13890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7500" b="1" dirty="0">
                <a:solidFill>
                  <a:srgbClr val="638A0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14 062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577461" y="4032175"/>
            <a:ext cx="1728192" cy="3898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5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РУБЛЕЙ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705253" y="5785020"/>
            <a:ext cx="3651669" cy="41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000" i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*  ПО ВСЕМ СОЦИАЛЬНО-ДЕМОГРАФИЧЕСКИМ ГРУППАМ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44907" y="1359010"/>
            <a:ext cx="5339396" cy="66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ВЕЛИЧИНА ПРОЖИТОЧНОГО МИНИМУМА ПО СОЦИАЛЬНО-ДЕМОГРАФИЧЕСКИМ ГРУППАМ *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6697" y="5378495"/>
            <a:ext cx="554880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1200" i="1" dirty="0">
                <a:latin typeface="Roboto Black" pitchFamily="2" charset="0"/>
                <a:ea typeface="Roboto Black" pitchFamily="2" charset="0"/>
                <a:cs typeface="+mj-cs"/>
              </a:rPr>
              <a:t>** </a:t>
            </a:r>
            <a:r>
              <a:rPr lang="ru-RU" sz="1200" i="1" dirty="0">
                <a:latin typeface="Roboto" panose="02000000000000000000" pitchFamily="2" charset="0"/>
                <a:ea typeface="Roboto" panose="02000000000000000000" pitchFamily="2" charset="0"/>
              </a:rPr>
              <a:t>Постановление Правительства Кемеровской области - Кузбасса от 25.07.2024 г.  №469 «Об установлении величины прожиточного минимума на душу населения и по основным социально-демографическим группам населения Кемеровской области-Кузбасса на 2025 год».</a:t>
            </a:r>
          </a:p>
          <a:p>
            <a:pPr algn="just">
              <a:spcBef>
                <a:spcPct val="0"/>
              </a:spcBef>
            </a:pPr>
            <a:endParaRPr lang="ru-RU" sz="1000" i="1" dirty="0">
              <a:latin typeface="Roboto Black" pitchFamily="2" charset="0"/>
              <a:ea typeface="Roboto Black" pitchFamily="2" charset="0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88429" y="5256311"/>
            <a:ext cx="53750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ru-RU" sz="1000" i="1" dirty="0">
              <a:latin typeface="Roboto Black" pitchFamily="2" charset="0"/>
              <a:ea typeface="Roboto Black" pitchFamily="2" charset="0"/>
              <a:cs typeface="+mj-cs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190534"/>
              </p:ext>
            </p:extLst>
          </p:nvPr>
        </p:nvGraphicFramePr>
        <p:xfrm>
          <a:off x="324108" y="2187699"/>
          <a:ext cx="5339396" cy="161976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909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92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Все население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в том числе: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трудоспособное население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пенсионеры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дети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92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 2024 год *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14 062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15 328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12 093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13 844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2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 2025 год **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16 137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17 589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13 878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15 653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>
          <a:xfrm>
            <a:off x="246697" y="4016902"/>
            <a:ext cx="5555420" cy="1152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1200" i="1" dirty="0">
                <a:latin typeface="Roboto Black" pitchFamily="2" charset="0"/>
                <a:ea typeface="Roboto Black" pitchFamily="2" charset="0"/>
                <a:cs typeface="+mj-cs"/>
              </a:rPr>
              <a:t>* </a:t>
            </a:r>
            <a:r>
              <a:rPr lang="ru-RU" sz="1200" i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Постановление Правительства Кемеровской области – Кузбасса от 03.11.2023 г. №716 «О внесении изменения в постановление Правительства  Кемеровской области – Кузбасса от  08.09.2023 г. №583 «Об установлении величины прожиточного минимума на душу населения и по  основным социально-демографическим группам населения Кемеровской области – Кузбасса на 2024 год».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49694" r="3033" b="3106"/>
          <a:stretch>
            <a:fillRect/>
          </a:stretch>
        </p:blipFill>
        <p:spPr bwMode="auto">
          <a:xfrm>
            <a:off x="5761037" y="0"/>
            <a:ext cx="576103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49621" y="72007"/>
            <a:ext cx="4320481" cy="638547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7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ОПЛАТА ТРУДА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32652" y="-9525"/>
            <a:ext cx="5761038" cy="648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71355" y="2402080"/>
            <a:ext cx="5450720" cy="1403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НОМИНАЛЬНАЯ НАЧИСЛЕННАЯ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СРЕДНЕМЕСЯЧНАЯ ЗАРАБОТНАЯ ПЛАТА РАБОТНИКОВ ОРГАНИЗАЦИЙ ЗА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I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КВАРТАЛ 2025 ГОДА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06504" y="1156394"/>
            <a:ext cx="3975893" cy="13890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8000" b="1" dirty="0">
                <a:solidFill>
                  <a:srgbClr val="638A0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91141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61437" y="1850913"/>
            <a:ext cx="1507858" cy="4620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5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РУБЛЕЙ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13051" y="5285678"/>
            <a:ext cx="5151688" cy="967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950" dirty="0">
                <a:latin typeface="Roboto" panose="02000000000000000000" pitchFamily="2" charset="0"/>
                <a:ea typeface="Roboto" panose="02000000000000000000" pitchFamily="2" charset="0"/>
              </a:rPr>
              <a:t>НОМИНАЛЬНАЯ НАЧИСЛЕННАЯ </a:t>
            </a:r>
          </a:p>
          <a:p>
            <a:pPr>
              <a:spcBef>
                <a:spcPct val="0"/>
              </a:spcBef>
              <a:defRPr/>
            </a:pPr>
            <a:r>
              <a:rPr lang="ru-RU" sz="1950" dirty="0">
                <a:latin typeface="Roboto" panose="02000000000000000000" pitchFamily="2" charset="0"/>
                <a:ea typeface="Roboto" panose="02000000000000000000" pitchFamily="2" charset="0"/>
              </a:rPr>
              <a:t>СРЕДНЕМЕСЯЧНАЯ ЗАРАБОТНАЯ ПЛАТА </a:t>
            </a:r>
          </a:p>
          <a:p>
            <a:pPr>
              <a:spcBef>
                <a:spcPct val="0"/>
              </a:spcBef>
              <a:defRPr/>
            </a:pPr>
            <a:r>
              <a:rPr lang="ru-RU" sz="1950" dirty="0">
                <a:latin typeface="Roboto" panose="02000000000000000000" pitchFamily="2" charset="0"/>
                <a:ea typeface="Roboto" panose="02000000000000000000" pitchFamily="2" charset="0"/>
              </a:rPr>
              <a:t>К УРОВНЮ  </a:t>
            </a:r>
            <a:r>
              <a:rPr lang="en-US" sz="1950" dirty="0"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ru-RU" sz="1950" dirty="0">
                <a:latin typeface="Roboto" panose="02000000000000000000" pitchFamily="2" charset="0"/>
                <a:ea typeface="Roboto" panose="02000000000000000000" pitchFamily="2" charset="0"/>
              </a:rPr>
              <a:t>КВАРТАЛУ 2024 ГОДА</a:t>
            </a:r>
            <a:endParaRPr lang="ru-RU" sz="1950" dirty="0"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33214" y="3948676"/>
            <a:ext cx="3346976" cy="133151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8000" b="1" dirty="0">
                <a:solidFill>
                  <a:srgbClr val="638A0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114,0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217421" y="4392215"/>
            <a:ext cx="499554" cy="642958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50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%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5814" y="710554"/>
            <a:ext cx="4799755" cy="723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ДИНАМИКА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НОМИНАЛЬНОЙ НАЧИСЛЕННОЙ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СРЕДНЕМЕСЯЧНОЙ ЗАРАБОТНОЙ ПЛАТЫ </a:t>
            </a:r>
          </a:p>
          <a:p>
            <a:pPr algn="ctr">
              <a:spcBef>
                <a:spcPct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В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 I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 КВАРТАЛЕ 2025 ГОДУ, РУБЛЕЙ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1449" y="5842823"/>
            <a:ext cx="5121163" cy="473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000" i="1" dirty="0">
                <a:latin typeface="Roboto Black" pitchFamily="2" charset="0"/>
                <a:ea typeface="Roboto Black" pitchFamily="2" charset="0"/>
              </a:rPr>
              <a:t>* </a:t>
            </a:r>
            <a:r>
              <a:rPr lang="ru-RU" sz="1000" i="1" dirty="0">
                <a:latin typeface="Roboto" panose="02000000000000000000" pitchFamily="2" charset="0"/>
                <a:ea typeface="Roboto" panose="02000000000000000000" pitchFamily="2" charset="0"/>
              </a:rPr>
              <a:t>БЕЗ СУБЪЕКТОВ МАЛОГО ПРЕДПРИНИМАТЕЛЬСТВА И ОРГАНИЗАЦИЙ</a:t>
            </a:r>
          </a:p>
          <a:p>
            <a:pPr>
              <a:spcBef>
                <a:spcPct val="0"/>
              </a:spcBef>
            </a:pPr>
            <a:r>
              <a:rPr lang="ru-RU" sz="1000" i="1" dirty="0">
                <a:latin typeface="Roboto" panose="02000000000000000000" pitchFamily="2" charset="0"/>
                <a:ea typeface="Roboto" panose="02000000000000000000" pitchFamily="2" charset="0"/>
              </a:rPr>
              <a:t> С ЧИСЛЕННОСТЬЮ ДО 15 ЧЕЛОВЕК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BFD60997-B688-46E2-B65E-33FD505B5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398337"/>
              </p:ext>
            </p:extLst>
          </p:nvPr>
        </p:nvGraphicFramePr>
        <p:xfrm>
          <a:off x="299572" y="1443360"/>
          <a:ext cx="5328829" cy="417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253" r="8370" b="7130"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-1" y="-9525"/>
            <a:ext cx="11522075" cy="648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46572" y="0"/>
            <a:ext cx="9084914" cy="607032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5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СРЕДНЕМЕСЯЧНАЯ ЗАРАБОТНАЯ ПЛАТА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2445" y="6121689"/>
            <a:ext cx="7848872" cy="325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000" i="1" dirty="0">
                <a:latin typeface="Roboto" panose="02000000000000000000" pitchFamily="2" charset="0"/>
                <a:ea typeface="Roboto" panose="02000000000000000000" pitchFamily="2" charset="0"/>
              </a:rPr>
              <a:t>* БЕЗ СУБЪЕКТОВ МАЛОГО ПРЕДПРИНИМАТЕЛЬСТВА И ОРГАНИЗАЦИЙ С ЧИСЛЕННОСТЬЮ ДО 15 ЧЕЛОВЕК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507339"/>
              </p:ext>
            </p:extLst>
          </p:nvPr>
        </p:nvGraphicFramePr>
        <p:xfrm>
          <a:off x="360437" y="607031"/>
          <a:ext cx="11017224" cy="5369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4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3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Вид экономической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квартал 2025г.,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в рублях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кварталу 2024г.,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i="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</a:txBody>
                  <a:tcPr marL="45085" marR="4508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 Всего по обследуемым видам экономической деятельности</a:t>
                      </a:r>
                      <a:endParaRPr lang="ru-RU" sz="1200" b="1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91 141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114,0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Добыча полезных ископаемых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99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119 908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113,5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 Добыча угля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18798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122 650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115,3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Обрабатывающие производства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99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101 286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117,3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 Производство пищевых продуктов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18798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73 576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115,1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 Производство химических веществ и химических продуктов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18798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108 541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110,8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 Производство прочей неметаллической минеральной продукции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18798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81 564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108,7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 Производство готовых металлических изделий, кроме машин, оборудования, оружия и боеприпасов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18798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72 548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116,4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 Производство электрического оборудования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18798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91 287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 Производство машин и оборудования, не включенных в другие группировки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18798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107 736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127,6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 Ремонт и монтаж машин и оборудования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118798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101 664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121,0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Обеспечение электрической энергией, газом и паром; кондиционирование воздуха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99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87 051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119,3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5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Водоснабжение; водоотведение, организация сбора и утилизации отходов, деятельность по      ликвидации загрязнений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99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86 411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122,8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Строительство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99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136 754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135,3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Торговля оптовая и розничная; ремонт автотранспортных средств и мотоциклов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99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105 736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105,1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Транспортировка и хранение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99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96 789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115,9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99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58 250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108,7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Деятельность в области здравоохранения и социальных услуг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99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74 052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109,9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Деятельность в области культуры, спорта, организации досуга и развлечений</a:t>
                      </a:r>
                      <a:endParaRPr lang="ru-RU" sz="12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99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72 224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121,1</a:t>
                      </a:r>
                    </a:p>
                  </a:txBody>
                  <a:tcPr marL="4950" marR="4950" marT="49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253" r="8370" b="7130"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-9525"/>
            <a:ext cx="11522075" cy="648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3760" y="52048"/>
            <a:ext cx="11185054" cy="575791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5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СРЕДНЕСПИСОЧНАЯ ЧИСЛЕННОСТЬ РАБОТНИКОВ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318606"/>
              </p:ext>
            </p:extLst>
          </p:nvPr>
        </p:nvGraphicFramePr>
        <p:xfrm>
          <a:off x="470963" y="791815"/>
          <a:ext cx="10762681" cy="5328584"/>
        </p:xfrm>
        <a:graphic>
          <a:graphicData uri="http://schemas.openxmlformats.org/drawingml/2006/table">
            <a:tbl>
              <a:tblPr/>
              <a:tblGrid>
                <a:gridCol w="7727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560">
                <a:tc>
                  <a:txBody>
                    <a:bodyPr/>
                    <a:lstStyle/>
                    <a:p>
                      <a:pPr marL="0" marR="0" lvl="0" indent="0" algn="ctr" defTabSz="91434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34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Вид экономической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200" b="0" i="0" u="sng" strike="noStrike" dirty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409" marR="8409" marT="84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квартал 2025г., человек</a:t>
                      </a:r>
                    </a:p>
                  </a:txBody>
                  <a:tcPr marL="45085" marR="4508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кварталу </a:t>
                      </a:r>
                      <a:r>
                        <a:rPr lang="ru-RU" sz="1200" b="0" i="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2024г., в</a:t>
                      </a:r>
                      <a:r>
                        <a:rPr lang="ru-RU" sz="1200" b="0" i="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</a:txBody>
                  <a:tcPr marL="45085" marR="4508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1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Всего по обследуемым видам экономической деятельности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126 279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1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</a:p>
                  </a:txBody>
                  <a:tcPr marL="1143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6 009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 Добыча угля</a:t>
                      </a:r>
                    </a:p>
                  </a:txBody>
                  <a:tcPr marL="2286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4 616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1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</a:p>
                  </a:txBody>
                  <a:tcPr marL="1143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29 983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 Производство пищевых продуктов</a:t>
                      </a:r>
                    </a:p>
                  </a:txBody>
                  <a:tcPr marL="2286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1 602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 Производство химических веществ и химических продуктов</a:t>
                      </a:r>
                    </a:p>
                  </a:txBody>
                  <a:tcPr marL="2286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 Производство прочей неметаллической минеральной продукции</a:t>
                      </a:r>
                    </a:p>
                  </a:txBody>
                  <a:tcPr marL="2286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90,5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0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 Производство готовых металлических изделий, кроме машин, оборудования, оружия и боеприпасов</a:t>
                      </a:r>
                    </a:p>
                  </a:txBody>
                  <a:tcPr marL="2286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4 127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 Производство электрического оборудования</a:t>
                      </a:r>
                    </a:p>
                  </a:txBody>
                  <a:tcPr marL="2286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 Производство машин и оборудования, не включенных в другие группировки</a:t>
                      </a:r>
                    </a:p>
                  </a:txBody>
                  <a:tcPr marL="2286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1 025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- Ремонт и монтаж машин и оборудования</a:t>
                      </a:r>
                    </a:p>
                  </a:txBody>
                  <a:tcPr marL="2286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1 837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86,7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1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Обеспечение электрической энергией, газом и паром; кондиционирование воздуха</a:t>
                      </a:r>
                    </a:p>
                  </a:txBody>
                  <a:tcPr marL="1143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4 098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1488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1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</a:p>
                  </a:txBody>
                  <a:tcPr marL="1143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2 905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96,3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</a:p>
                  </a:txBody>
                  <a:tcPr marL="1143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5 896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136,2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Торговля оптовая и розничная; ремонт автотранспортных средств и мотоциклов</a:t>
                      </a:r>
                    </a:p>
                  </a:txBody>
                  <a:tcPr marL="1143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10 684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Транспортировка и хранение</a:t>
                      </a:r>
                    </a:p>
                  </a:txBody>
                  <a:tcPr marL="1143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13 301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Деятельность гостиниц и предприятий общественного питания</a:t>
                      </a:r>
                    </a:p>
                  </a:txBody>
                  <a:tcPr marL="1143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1 474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944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1143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16 938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672"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Деятельность в области здравоохранения и социальных услуг</a:t>
                      </a:r>
                    </a:p>
                  </a:txBody>
                  <a:tcPr marL="1143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13 901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20477" y="6060556"/>
            <a:ext cx="7740861" cy="401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000" i="1" dirty="0">
                <a:latin typeface="Roboto" panose="02000000000000000000" pitchFamily="2" charset="0"/>
                <a:ea typeface="Roboto" panose="02000000000000000000" pitchFamily="2" charset="0"/>
              </a:rPr>
              <a:t>* БЕЗ СУБЪЕКТОВ МАЛОГО ПРЕДПРИНИМАТЕЛЬСТВА И ОРГАНИЗАЦИЙ С ЧИСЛЕННОСТЬЮ ДО 15 ЧЕЛОВЕК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3592" r="22139" b="3615"/>
          <a:stretch>
            <a:fillRect/>
          </a:stretch>
        </p:blipFill>
        <p:spPr bwMode="auto">
          <a:xfrm>
            <a:off x="5761037" y="0"/>
            <a:ext cx="576103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31878" y="132480"/>
            <a:ext cx="4680520" cy="720080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БЕЗРАБОТИЦА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41291" y="-36843"/>
            <a:ext cx="5780784" cy="648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90722" y="2597450"/>
            <a:ext cx="5002460" cy="66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ИМЕЛИ СТАТУС БЕЗРАБОТНОГО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НА КОНЕЦ МАРТА 2025 ГОДА *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30441" y="911126"/>
            <a:ext cx="3185032" cy="13890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0000" b="1" dirty="0">
                <a:solidFill>
                  <a:srgbClr val="638A0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1056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15473" y="1793565"/>
            <a:ext cx="1846164" cy="3619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5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ЧЕЛОВЕК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290722" y="5128573"/>
            <a:ext cx="4426396" cy="66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УРОВЕНЬ БЕЗРАБОТИЦЫ </a:t>
            </a:r>
          </a:p>
          <a:p>
            <a:pPr>
              <a:spcBef>
                <a:spcPct val="0"/>
              </a:spcBef>
              <a:defRPr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НА КОНЕЦ МАРТА 2025 ГОДА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91391" y="3398432"/>
            <a:ext cx="2144241" cy="1160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0000" b="1" dirty="0">
                <a:solidFill>
                  <a:srgbClr val="638A0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0,3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425333" y="4032175"/>
            <a:ext cx="638547" cy="614791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50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%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7862" y="830558"/>
            <a:ext cx="49685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ДИНАМИКА ЧИСЛА НЕ ЗАНЯТЫХ ТРУДОВОЙ ДЕЯТЕЛЬНОСТЬЮ ГРАЖДАН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392429" y="5862849"/>
            <a:ext cx="5002460" cy="379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ru-RU" sz="1000" i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ПО ИНФОРМАЦИИ ЦЕНТРА ЗАНЯТОСТИ НАСЕЛЕНИЯ </a:t>
            </a:r>
          </a:p>
          <a:p>
            <a:pPr>
              <a:spcBef>
                <a:spcPct val="0"/>
              </a:spcBef>
            </a:pPr>
            <a:r>
              <a:rPr lang="ru-RU" sz="1000" i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ГОРОДА НОВОКУЗНЕЦКА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17333"/>
              </p:ext>
            </p:extLst>
          </p:nvPr>
        </p:nvGraphicFramePr>
        <p:xfrm>
          <a:off x="440610" y="1548678"/>
          <a:ext cx="5006998" cy="2136127"/>
        </p:xfrm>
        <a:graphic>
          <a:graphicData uri="http://schemas.openxmlformats.org/drawingml/2006/table">
            <a:tbl>
              <a:tblPr/>
              <a:tblGrid>
                <a:gridCol w="1359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6153">
                <a:tc>
                  <a:txBody>
                    <a:bodyPr/>
                    <a:lstStyle/>
                    <a:p>
                      <a:pPr marL="180975" indent="0" algn="l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rtl="0" fontAlgn="ctr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Число не занятых, состоящих на учете в службе занятости,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rtl="0" fontAlgn="ctr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из них имеют статус безработного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42">
                <a:tc gridSpan="3">
                  <a:txBody>
                    <a:bodyPr/>
                    <a:lstStyle/>
                    <a:p>
                      <a:pPr marL="108000" algn="ctr" rtl="0" fontAlgn="ctr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квартал 2025 года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4">
                <a:tc>
                  <a:txBody>
                    <a:bodyPr/>
                    <a:lstStyle/>
                    <a:p>
                      <a:pPr marL="144000" algn="just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Январь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1 144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144">
                <a:tc>
                  <a:txBody>
                    <a:bodyPr/>
                    <a:lstStyle/>
                    <a:p>
                      <a:pPr marL="144000" algn="just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Февраль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1 274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1 038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144">
                <a:tc>
                  <a:txBody>
                    <a:bodyPr/>
                    <a:lstStyle/>
                    <a:p>
                      <a:pPr marL="144000" algn="just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Март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1 275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1 056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7929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b="4888"/>
          <a:stretch>
            <a:fillRect/>
          </a:stretch>
        </p:blipFill>
        <p:spPr bwMode="auto">
          <a:xfrm>
            <a:off x="5761037" y="0"/>
            <a:ext cx="5761039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485" y="15401"/>
            <a:ext cx="3795875" cy="504481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ДЕМОГРАФИЯ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11444" y="15401"/>
            <a:ext cx="5910632" cy="64801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9"/>
          <p:cNvGrpSpPr/>
          <p:nvPr/>
        </p:nvGrpSpPr>
        <p:grpSpPr>
          <a:xfrm>
            <a:off x="6102777" y="641423"/>
            <a:ext cx="5274885" cy="1849191"/>
            <a:chOff x="6441304" y="1227961"/>
            <a:chExt cx="4969761" cy="1879882"/>
          </a:xfrm>
        </p:grpSpPr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6550284" y="2327198"/>
              <a:ext cx="4725094" cy="7806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ЧИСЛЕННОСТЬ ПОСТОЯННОГО НАСЕЛЕНИЯ НА КОНЕЦ МАРТА 2025 ГОДА</a:t>
              </a:r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6441304" y="1227961"/>
              <a:ext cx="3710852" cy="121607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sz="7500" b="1" dirty="0">
                  <a:solidFill>
                    <a:srgbClr val="638A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528 173</a:t>
              </a: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9847507" y="1896729"/>
              <a:ext cx="1563558" cy="40818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sz="2000" b="1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ЧЕЛОВЕКА</a:t>
              </a:r>
            </a:p>
          </p:txBody>
        </p:sp>
      </p:grpSp>
      <p:grpSp>
        <p:nvGrpSpPr>
          <p:cNvPr id="4" name="Группа 10"/>
          <p:cNvGrpSpPr/>
          <p:nvPr/>
        </p:nvGrpSpPr>
        <p:grpSpPr>
          <a:xfrm>
            <a:off x="6195201" y="2572279"/>
            <a:ext cx="5111092" cy="1811504"/>
            <a:chOff x="6335719" y="938609"/>
            <a:chExt cx="5111092" cy="1855739"/>
          </a:xfrm>
        </p:grpSpPr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6343335" y="2126398"/>
              <a:ext cx="5103476" cy="667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РОДИЛОСЬ В ЯНВАРЕ-МАРТЕ 2025 ГОДА</a:t>
              </a: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6335719" y="938609"/>
              <a:ext cx="3215969" cy="1163198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sz="7500" b="1" dirty="0">
                  <a:solidFill>
                    <a:srgbClr val="638A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820</a:t>
              </a:r>
            </a:p>
          </p:txBody>
        </p:sp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8421835" y="1475191"/>
              <a:ext cx="1343873" cy="458341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sz="2000" b="1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ЧЕЛОВЕК</a:t>
              </a:r>
            </a:p>
          </p:txBody>
        </p:sp>
      </p:grpSp>
      <p:grpSp>
        <p:nvGrpSpPr>
          <p:cNvPr id="8" name="Группа 14"/>
          <p:cNvGrpSpPr/>
          <p:nvPr/>
        </p:nvGrpSpPr>
        <p:grpSpPr>
          <a:xfrm>
            <a:off x="6195201" y="4508283"/>
            <a:ext cx="4881358" cy="1600402"/>
            <a:chOff x="6343064" y="1018823"/>
            <a:chExt cx="5019118" cy="1466905"/>
          </a:xfrm>
        </p:grpSpPr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6398441" y="2126785"/>
              <a:ext cx="4963741" cy="3589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УМЕРЛО </a:t>
              </a:r>
              <a:r>
                <a:rPr lang="ru-RU" dirty="0">
                  <a:latin typeface="Roboto" panose="02000000000000000000" pitchFamily="2" charset="0"/>
                  <a:ea typeface="Roboto" panose="02000000000000000000" pitchFamily="2" charset="0"/>
                </a:rPr>
                <a:t>В </a:t>
              </a:r>
              <a:r>
                <a:rPr lang="ru-RU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ЯНВАРЕ-МАРТЕ</a:t>
              </a:r>
              <a:r>
                <a:rPr lang="ru-RU" dirty="0">
                  <a:latin typeface="Roboto" panose="02000000000000000000" pitchFamily="2" charset="0"/>
                  <a:ea typeface="Roboto" panose="02000000000000000000" pitchFamily="2" charset="0"/>
                </a:rPr>
                <a:t> 2025 ГОДА</a:t>
              </a:r>
            </a:p>
          </p:txBody>
        </p:sp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6343064" y="1018823"/>
              <a:ext cx="4613844" cy="1327116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sz="7500" b="1" dirty="0">
                  <a:solidFill>
                    <a:srgbClr val="638A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1 736</a:t>
              </a:r>
            </a:p>
          </p:txBody>
        </p:sp>
        <p:sp>
          <p:nvSpPr>
            <p:cNvPr id="18" name="Заголовок 1"/>
            <p:cNvSpPr txBox="1">
              <a:spLocks/>
            </p:cNvSpPr>
            <p:nvPr/>
          </p:nvSpPr>
          <p:spPr>
            <a:xfrm>
              <a:off x="9154415" y="1506450"/>
              <a:ext cx="1401241" cy="426706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sz="2000" b="1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ЧЕЛОВЕК</a:t>
              </a:r>
            </a:p>
          </p:txBody>
        </p:sp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16421" y="2015951"/>
          <a:ext cx="5544616" cy="346075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772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42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u="none" strike="noStrike" dirty="0"/>
                        <a:t>Число прибывших</a:t>
                      </a:r>
                      <a:endParaRPr lang="ru-RU" sz="1200" b="0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u="none" strike="noStrike" dirty="0"/>
                        <a:t>Число выбывших</a:t>
                      </a:r>
                      <a:endParaRPr lang="ru-RU" sz="1200" b="0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u="none" strike="noStrike" dirty="0"/>
                        <a:t>Миграционный прирост</a:t>
                      </a:r>
                      <a:endParaRPr lang="ru-RU" sz="1200" b="0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/>
                        <a:t>Миграция - всего</a:t>
                      </a:r>
                      <a:endParaRPr lang="ru-RU" sz="1500" b="1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1 832</a:t>
                      </a:r>
                      <a:endParaRPr lang="ru-RU" sz="1800" b="1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1 490</a:t>
                      </a:r>
                      <a:endParaRPr lang="ru-RU" sz="1800" b="1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342</a:t>
                      </a:r>
                      <a:endParaRPr lang="ru-RU" sz="1800" b="1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/>
                        <a:t>в пределах России</a:t>
                      </a:r>
                      <a:endParaRPr lang="ru-RU" sz="1500" b="1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1 289</a:t>
                      </a:r>
                      <a:endParaRPr lang="ru-RU" sz="1800" b="1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1 374</a:t>
                      </a:r>
                      <a:endParaRPr lang="ru-RU" sz="1800" b="1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-85</a:t>
                      </a:r>
                      <a:endParaRPr lang="ru-RU" sz="1800" b="1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/>
                        <a:t>внутрирегиональная</a:t>
                      </a:r>
                      <a:endParaRPr lang="ru-RU" sz="1500" b="0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8001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650</a:t>
                      </a:r>
                      <a:endParaRPr lang="ru-RU" sz="1800" b="0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650</a:t>
                      </a:r>
                      <a:endParaRPr lang="ru-RU" sz="1800" b="0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-</a:t>
                      </a:r>
                      <a:endParaRPr lang="ru-RU" sz="1800" b="0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/>
                        <a:t>межрегиональная</a:t>
                      </a:r>
                      <a:endParaRPr lang="ru-RU" sz="1500" b="0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8001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/>
                        <a:t>639</a:t>
                      </a:r>
                      <a:endParaRPr lang="ru-RU" sz="1800" b="0" i="0" u="none" strike="noStrike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724</a:t>
                      </a:r>
                      <a:endParaRPr lang="ru-RU" sz="1800" b="0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-85</a:t>
                      </a:r>
                      <a:endParaRPr lang="ru-RU" sz="1800" b="0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/>
                        <a:t>международная миграция</a:t>
                      </a:r>
                      <a:endParaRPr lang="ru-RU" sz="1500" b="1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543</a:t>
                      </a:r>
                      <a:endParaRPr lang="ru-RU" sz="1800" b="1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116</a:t>
                      </a:r>
                      <a:endParaRPr lang="ru-RU" sz="1800" b="1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427</a:t>
                      </a:r>
                      <a:endParaRPr lang="ru-RU" sz="1800" b="1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/>
                        <a:t>со странами СНГ</a:t>
                      </a:r>
                      <a:endParaRPr lang="ru-RU" sz="1500" b="0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8001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/>
                        <a:t>494</a:t>
                      </a:r>
                      <a:endParaRPr lang="ru-RU" sz="1800" b="0" i="0" u="none" strike="noStrike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/>
                        <a:t>112</a:t>
                      </a:r>
                      <a:endParaRPr lang="ru-RU" sz="1800" b="0" i="0" u="none" strike="noStrike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382</a:t>
                      </a:r>
                      <a:endParaRPr lang="ru-RU" sz="1800" b="0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/>
                        <a:t>с другими зарубежными странами</a:t>
                      </a:r>
                      <a:endParaRPr lang="ru-RU" sz="1500" b="0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8001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/>
                        <a:t>49</a:t>
                      </a:r>
                      <a:endParaRPr lang="ru-RU" sz="1800" b="0" i="0" u="none" strike="noStrike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/>
                        <a:t>4</a:t>
                      </a:r>
                      <a:endParaRPr lang="ru-RU" sz="1800" b="0" i="0" u="none" strike="noStrike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45</a:t>
                      </a:r>
                      <a:endParaRPr lang="ru-RU" sz="1800" b="0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/>
                        <a:t>     Внешняя (для региона)    </a:t>
                      </a:r>
                    </a:p>
                    <a:p>
                      <a:pPr algn="l" fontAlgn="b"/>
                      <a:r>
                        <a:rPr lang="ru-RU" sz="1500" u="none" strike="noStrike" dirty="0"/>
                        <a:t>     миграция</a:t>
                      </a:r>
                      <a:endParaRPr lang="ru-RU" sz="1500" b="1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1 182</a:t>
                      </a:r>
                      <a:endParaRPr lang="ru-RU" sz="1800" b="1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840</a:t>
                      </a:r>
                      <a:endParaRPr lang="ru-RU" sz="1800" b="1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/>
                        <a:t>342</a:t>
                      </a:r>
                      <a:endParaRPr lang="ru-RU" sz="1800" b="1" i="0" u="none" strike="noStrik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44413" y="935831"/>
            <a:ext cx="57606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ХАРАКТЕРИСТИКА </a:t>
            </a:r>
          </a:p>
          <a:p>
            <a:pPr algn="ctr">
              <a:spcBef>
                <a:spcPct val="0"/>
              </a:spcBef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МИГРАЦИОННЫХ ПОТОКОВ</a:t>
            </a:r>
          </a:p>
          <a:p>
            <a:pPr algn="ctr">
              <a:spcBef>
                <a:spcPct val="0"/>
              </a:spcBef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ЗА ЯНВАРЬ-МАРТ 2025 ГОДА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4515" b="11090"/>
          <a:stretch>
            <a:fillRect/>
          </a:stretch>
        </p:blipFill>
        <p:spPr bwMode="auto">
          <a:xfrm>
            <a:off x="-1" y="0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87522" y="953400"/>
            <a:ext cx="10225136" cy="46085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534" y="2091955"/>
            <a:ext cx="10009112" cy="2296264"/>
          </a:xfrm>
        </p:spPr>
        <p:txBody>
          <a:bodyPr>
            <a:noAutofit/>
          </a:bodyPr>
          <a:lstStyle/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</a:rPr>
              <a:t>ПОКАЗАТЕЛИ </a:t>
            </a:r>
            <a:br>
              <a:rPr lang="ru-RU" sz="35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</a:rPr>
              <a:t>СОЦИАЛЬНО-ЭКОНОМИЧЕСКОГО РАЗВИТИЯ НОВОКУЗНЕЦКОГО ГОРОДСКОГО ОКРУГА </a:t>
            </a:r>
            <a:br>
              <a:rPr lang="ru-RU" sz="35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</a:rPr>
              <a:t>ЗА</a:t>
            </a:r>
            <a:r>
              <a:rPr lang="en-US" sz="3500" dirty="0"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</a:rPr>
              <a:t>КВАРТАЛ 2025 ГОДА</a:t>
            </a:r>
          </a:p>
        </p:txBody>
      </p:sp>
      <p:sp>
        <p:nvSpPr>
          <p:cNvPr id="4" name="AutoShape 2" descr="Герб Кемеровской области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A78442-A0EC-421C-8047-E058C35C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4" b="96556" l="3282" r="97957">
                        <a14:foregroundMark x1="10093" y1="7835" x2="33437" y2="20023"/>
                        <a14:foregroundMark x1="33437" y1="20023" x2="65015" y2="21347"/>
                        <a14:foregroundMark x1="65015" y1="21347" x2="48297" y2="5034"/>
                        <a14:foregroundMark x1="48297" y1="5034" x2="17585" y2="9538"/>
                        <a14:foregroundMark x1="17585" y1="9538" x2="13498" y2="7835"/>
                        <a14:foregroundMark x1="17709" y1="16389" x2="69102" y2="22369"/>
                        <a14:foregroundMark x1="22415" y1="20553" x2="28793" y2="20818"/>
                        <a14:foregroundMark x1="18576" y1="5753" x2="19443" y2="9652"/>
                        <a14:foregroundMark x1="30031" y1="4731" x2="34737" y2="4731"/>
                        <a14:foregroundMark x1="47864" y1="3936" x2="55108" y2="3671"/>
                        <a14:foregroundMark x1="30898" y1="9917" x2="33870" y2="9652"/>
                        <a14:foregroundMark x1="43220" y1="14080" x2="43220" y2="14080"/>
                        <a14:foregroundMark x1="40681" y1="14080" x2="45325" y2="14345"/>
                        <a14:foregroundMark x1="66130" y1="5261" x2="67430" y2="8365"/>
                        <a14:foregroundMark x1="72074" y1="4466" x2="72508" y2="6018"/>
                        <a14:foregroundMark x1="61053" y1="4466" x2="61053" y2="4466"/>
                        <a14:foregroundMark x1="60619" y1="7078" x2="60619" y2="7078"/>
                        <a14:foregroundMark x1="60619" y1="7305" x2="61053" y2="6018"/>
                        <a14:foregroundMark x1="24954" y1="23656" x2="70402" y2="23164"/>
                        <a14:foregroundMark x1="70402" y1="23164" x2="78452" y2="22899"/>
                        <a14:foregroundMark x1="77152" y1="6018" x2="76718" y2="6813"/>
                        <a14:foregroundMark x1="86068" y1="5261" x2="88235" y2="6548"/>
                        <a14:foregroundMark x1="5820" y1="27555" x2="9040" y2="46821"/>
                        <a14:foregroundMark x1="9040" y1="46821" x2="32074" y2="33005"/>
                        <a14:foregroundMark x1="32074" y1="33005" x2="64087" y2="31340"/>
                        <a14:foregroundMark x1="64087" y1="31340" x2="84458" y2="45836"/>
                        <a14:foregroundMark x1="84458" y1="45836" x2="85387" y2="65783"/>
                        <a14:foregroundMark x1="85387" y1="65783" x2="67802" y2="82324"/>
                        <a14:foregroundMark x1="67802" y1="82324" x2="34056" y2="86223"/>
                        <a14:foregroundMark x1="34056" y1="86223" x2="17399" y2="70174"/>
                        <a14:foregroundMark x1="17399" y1="70174" x2="13065" y2="44701"/>
                        <a14:foregroundMark x1="5820" y1="28085" x2="4211" y2="85125"/>
                        <a14:foregroundMark x1="4211" y1="85125" x2="3282" y2="85428"/>
                        <a14:foregroundMark x1="3715" y1="27290" x2="35666" y2="28615"/>
                        <a14:foregroundMark x1="35666" y1="28615" x2="94180" y2="28085"/>
                        <a14:foregroundMark x1="4582" y1="25473" x2="21981" y2="25473"/>
                        <a14:foregroundMark x1="10960" y1="25246" x2="10960" y2="25246"/>
                        <a14:foregroundMark x1="10960" y1="25246" x2="9659" y2="25246"/>
                        <a14:foregroundMark x1="17709" y1="24981" x2="3715" y2="25473"/>
                        <a14:foregroundMark x1="78452" y1="26268" x2="92879" y2="43641"/>
                        <a14:foregroundMark x1="92879" y1="43641" x2="94180" y2="52725"/>
                        <a14:foregroundMark x1="91579" y1="32513" x2="91579" y2="32513"/>
                        <a14:foregroundMark x1="91579" y1="30167" x2="91579" y2="30167"/>
                        <a14:foregroundMark x1="82291" y1="25738" x2="97957" y2="42354"/>
                        <a14:foregroundMark x1="97957" y1="42354" x2="96285" y2="47275"/>
                        <a14:foregroundMark x1="38947" y1="36147" x2="73746" y2="40537"/>
                        <a14:foregroundMark x1="12632" y1="31718" x2="12632" y2="31718"/>
                        <a14:foregroundMark x1="13498" y1="31453" x2="13498" y2="31453"/>
                        <a14:foregroundMark x1="34737" y1="26003" x2="35542" y2="27820"/>
                        <a14:foregroundMark x1="74613" y1="55867" x2="95170" y2="70401"/>
                        <a14:foregroundMark x1="95170" y1="70401" x2="75542" y2="87812"/>
                        <a14:foregroundMark x1="75542" y1="87812" x2="51269" y2="91938"/>
                        <a14:foregroundMark x1="49164" y1="96593" x2="49969" y2="94777"/>
                        <a14:foregroundMark x1="7121" y1="75587" x2="33003" y2="83611"/>
                        <a14:foregroundMark x1="17709" y1="60787" x2="66563" y2="56889"/>
                        <a14:foregroundMark x1="33437" y1="47805" x2="65511" y2="47540"/>
                        <a14:foregroundMark x1="65511" y1="47540" x2="68669" y2="47805"/>
                        <a14:foregroundMark x1="66997" y1="49886" x2="74180" y2="68849"/>
                        <a14:foregroundMark x1="47864" y1="60257" x2="46192" y2="62604"/>
                        <a14:foregroundMark x1="97152" y1="76079" x2="92879" y2="86223"/>
                        <a14:foregroundMark x1="24520" y1="85958" x2="27926" y2="90878"/>
                        <a14:foregroundMark x1="91207" y1="57419" x2="97152" y2="59235"/>
                        <a14:foregroundMark x1="29164" y1="61317" x2="28793" y2="66503"/>
                        <a14:foregroundMark x1="63591" y1="4201" x2="78266" y2="21764"/>
                        <a14:foregroundMark x1="78266" y1="21764" x2="78019" y2="22369"/>
                        <a14:foregroundMark x1="80557" y1="7835" x2="85263" y2="14837"/>
                        <a14:foregroundMark x1="61486" y1="3444" x2="60619" y2="8365"/>
                        <a14:foregroundMark x1="8793" y1="66768" x2="39071" y2="72294"/>
                        <a14:foregroundMark x1="39071" y1="72294" x2="55666" y2="55185"/>
                        <a14:foregroundMark x1="55666" y1="55185" x2="44458" y2="73505"/>
                        <a14:foregroundMark x1="44458" y1="73505" x2="31765" y2="80772"/>
                        <a14:foregroundMark x1="58885" y1="78955" x2="86687" y2="70174"/>
                        <a14:foregroundMark x1="86687" y1="70174" x2="56594" y2="81794"/>
                        <a14:foregroundMark x1="56594" y1="81794" x2="16471" y2="87774"/>
                        <a14:foregroundMark x1="43220" y1="78690" x2="33437" y2="91143"/>
                        <a14:foregroundMark x1="56347" y1="78160" x2="86811" y2="76192"/>
                        <a14:foregroundMark x1="86811" y1="76192" x2="86935" y2="76079"/>
                        <a14:foregroundMark x1="41486" y1="77668" x2="61858" y2="78425"/>
                        <a14:foregroundMark x1="44025" y1="54050" x2="34056" y2="72218"/>
                        <a14:foregroundMark x1="34056" y1="72218" x2="41920" y2="65973"/>
                        <a14:foregroundMark x1="38080" y1="58176" x2="60619" y2="65708"/>
                        <a14:foregroundMark x1="35975" y1="56624" x2="62848" y2="66276"/>
                        <a14:foregroundMark x1="62848" y1="66276" x2="65697" y2="68584"/>
                        <a14:foregroundMark x1="57647" y1="61317" x2="46997" y2="52498"/>
                        <a14:foregroundMark x1="52941" y1="52498" x2="60619" y2="56132"/>
                        <a14:foregroundMark x1="56347" y1="67033" x2="67430" y2="693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7956" y="1097100"/>
            <a:ext cx="462127" cy="756000"/>
          </a:xfrm>
          <a:prstGeom prst="rect">
            <a:avLst/>
          </a:prstGeom>
        </p:spPr>
      </p:pic>
      <p:pic>
        <p:nvPicPr>
          <p:cNvPr id="1028" name="Picture 4" descr="ОБНОВЛЁННЫЙ ГЕРБ КУЗБАССА » Осинники, официальный сайт город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088" y="1025091"/>
            <a:ext cx="1143501" cy="86409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32645" y="1151855"/>
            <a:ext cx="2036476" cy="667950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АДМИНИСТРАЦИЯ ГОРОДА НОВОКУЗНЕЦКА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096741" y="4701248"/>
            <a:ext cx="5184577" cy="667950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200" i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ИНФОРМАЦИОННО-СТАТИСТИЧЕСКИЕ МАТЕРИАЛЫ КЕМЕРОВОСТАТА</a:t>
            </a:r>
          </a:p>
        </p:txBody>
      </p:sp>
    </p:spTree>
    <p:extLst>
      <p:ext uri="{BB962C8B-B14F-4D97-AF65-F5344CB8AC3E}">
        <p14:creationId xmlns:p14="http://schemas.microsoft.com/office/powerpoint/2010/main" val="265939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44443" y="1630690"/>
            <a:ext cx="4899694" cy="3994324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txBody>
          <a:bodyPr wrap="square" lIns="115214" tIns="57607" rIns="115214" bIns="57607" rtlCol="0" anchor="ctr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Год основания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1 618 год – Кузнецкий военный острог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Численность постоянного населения       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 1 апреля 2025 года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528 173 человек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Площадь города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42 437 га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Удаленность от крупных городов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Москва – 3 182 км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Новосибирск – 307 км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Кемерово – 221 км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0218" y="274554"/>
            <a:ext cx="11161638" cy="907212"/>
          </a:xfrm>
          <a:prstGeom prst="rect">
            <a:avLst/>
          </a:prstGeom>
          <a:noFill/>
        </p:spPr>
        <p:txBody>
          <a:bodyPr vert="horz" lIns="115214" tIns="57607" rIns="115214" bIns="57607" rtlCol="0" anchor="ctr">
            <a:noAutofit/>
          </a:bodyPr>
          <a:lstStyle/>
          <a:p>
            <a:pPr algn="ctr" defTabSz="1152144">
              <a:spcBef>
                <a:spcPct val="0"/>
              </a:spcBef>
              <a:defRPr/>
            </a:pPr>
            <a:r>
              <a:rPr lang="ru-RU" sz="4400" dirty="0"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ИНДУСТРИАЛЬНЫЙ ЦЕНТР КУЗБАССА</a:t>
            </a:r>
          </a:p>
        </p:txBody>
      </p:sp>
      <p:grpSp>
        <p:nvGrpSpPr>
          <p:cNvPr id="2" name="Группа 18"/>
          <p:cNvGrpSpPr/>
          <p:nvPr/>
        </p:nvGrpSpPr>
        <p:grpSpPr>
          <a:xfrm>
            <a:off x="3960837" y="1007839"/>
            <a:ext cx="7312672" cy="5142185"/>
            <a:chOff x="3275856" y="828928"/>
            <a:chExt cx="5803388" cy="4081499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3275856" y="828928"/>
              <a:ext cx="5803388" cy="3891618"/>
              <a:chOff x="2411760" y="483518"/>
              <a:chExt cx="5803388" cy="3891618"/>
            </a:xfrm>
          </p:grpSpPr>
          <p:pic>
            <p:nvPicPr>
              <p:cNvPr id="5" name="Picture 3" descr="ÐÐ¡Ð+4 (ÐºÑÐ°ÑÐ½Ð¾ÑÑÑÐºÐ¾Ðµ Ð²ÑÐµÐ¼Ñ)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11760" y="483518"/>
                <a:ext cx="5803388" cy="3413636"/>
              </a:xfrm>
              <a:prstGeom prst="rect">
                <a:avLst/>
              </a:prstGeom>
              <a:noFill/>
            </p:spPr>
          </p:pic>
          <p:sp>
            <p:nvSpPr>
              <p:cNvPr id="10" name="Капля 9"/>
              <p:cNvSpPr/>
              <p:nvPr/>
            </p:nvSpPr>
            <p:spPr>
              <a:xfrm>
                <a:off x="4011850" y="3341258"/>
                <a:ext cx="1080000" cy="1033878"/>
              </a:xfrm>
              <a:prstGeom prst="teardrop">
                <a:avLst/>
              </a:prstGeom>
              <a:solidFill>
                <a:schemeClr val="bg1">
                  <a:lumMod val="85000"/>
                  <a:alpha val="84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018867" y="4543990"/>
              <a:ext cx="2592288" cy="36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</a:rPr>
                <a:t>Новокузнецк  </a:t>
              </a:r>
            </a:p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</a:rPr>
                <a:t>центр Южно-Кузбасской агломерации</a:t>
              </a:r>
            </a:p>
          </p:txBody>
        </p:sp>
      </p:grpSp>
      <p:pic>
        <p:nvPicPr>
          <p:cNvPr id="11" name="Picture 3" descr="C:\Users\User\Desktop\ФОТО НОВОКУЗНЕЦК\l2dniLzd618-768x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9069" y="4752255"/>
            <a:ext cx="1251468" cy="1090438"/>
          </a:xfrm>
          <a:prstGeom prst="hear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625061" y="1134244"/>
            <a:ext cx="6740177" cy="1362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39600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НОВОКУЗНЕЦК В ПОКАЗАТЕЛЯХ </a:t>
            </a:r>
          </a:p>
          <a:p>
            <a:pPr defTabSz="39600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СОЦИАЛЬНО-ЭКОНОМИЧЕСКОГО </a:t>
            </a:r>
          </a:p>
          <a:p>
            <a:pPr defTabSz="39600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РАЗВИТИЯ КУЗБАССА </a:t>
            </a:r>
          </a:p>
          <a:p>
            <a:pPr defTabSz="396000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 ЯНВАРЬ-МАРТ 2025 ГОДА</a:t>
            </a:r>
          </a:p>
        </p:txBody>
      </p:sp>
      <p:pic>
        <p:nvPicPr>
          <p:cNvPr id="46" name="Picture 2" descr="https://upload.wikimedia.org/wikipedia/commons/thumb/a/aa/Outline_Map_of_Kemerovo_Oblast.svg/535px-Outline_Map_of_Kemerovo_Oblast.sv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57181" y="0"/>
            <a:ext cx="4746559" cy="6203073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32445" y="71735"/>
            <a:ext cx="6048672" cy="907212"/>
          </a:xfrm>
          <a:prstGeom prst="rect">
            <a:avLst/>
          </a:prstGeom>
          <a:noFill/>
        </p:spPr>
        <p:txBody>
          <a:bodyPr vert="horz" lIns="115214" tIns="57607" rIns="115214" bIns="57607" rtlCol="0" anchor="ctr">
            <a:noAutofit/>
          </a:bodyPr>
          <a:lstStyle/>
          <a:p>
            <a:pPr algn="ctr" defTabSz="1152144">
              <a:spcBef>
                <a:spcPct val="0"/>
              </a:spcBef>
              <a:defRPr/>
            </a:pPr>
            <a:r>
              <a:rPr lang="ru-RU" sz="4400" dirty="0"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МАКРОЭКОНОМИКА</a:t>
            </a:r>
          </a:p>
        </p:txBody>
      </p:sp>
      <p:grpSp>
        <p:nvGrpSpPr>
          <p:cNvPr id="12" name="Группа 43"/>
          <p:cNvGrpSpPr/>
          <p:nvPr/>
        </p:nvGrpSpPr>
        <p:grpSpPr>
          <a:xfrm>
            <a:off x="8288660" y="2586601"/>
            <a:ext cx="3377381" cy="2500991"/>
            <a:chOff x="8198477" y="2702175"/>
            <a:chExt cx="3773721" cy="2500991"/>
          </a:xfrm>
        </p:grpSpPr>
        <p:sp>
          <p:nvSpPr>
            <p:cNvPr id="23" name="Капля 22"/>
            <p:cNvSpPr/>
            <p:nvPr/>
          </p:nvSpPr>
          <p:spPr>
            <a:xfrm>
              <a:off x="8198477" y="3979030"/>
              <a:ext cx="1502025" cy="1224136"/>
            </a:xfrm>
            <a:prstGeom prst="teardrop">
              <a:avLst/>
            </a:prstGeom>
            <a:solidFill>
              <a:srgbClr val="B8B8B8">
                <a:alpha val="7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42"/>
            <p:cNvGrpSpPr/>
            <p:nvPr/>
          </p:nvGrpSpPr>
          <p:grpSpPr>
            <a:xfrm>
              <a:off x="8782442" y="2702175"/>
              <a:ext cx="3189756" cy="738664"/>
              <a:chOff x="8782442" y="2702175"/>
              <a:chExt cx="3189756" cy="738664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8855162" y="2702175"/>
                <a:ext cx="2855951" cy="738664"/>
              </a:xfrm>
              <a:prstGeom prst="roundRect">
                <a:avLst/>
              </a:prstGeom>
              <a:solidFill>
                <a:srgbClr val="B8B8B8">
                  <a:alpha val="83922"/>
                </a:srgbClr>
              </a:solidFill>
              <a:ln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8782442" y="2708875"/>
                <a:ext cx="1500695" cy="73196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defTabSz="396000"/>
                <a:r>
                  <a:rPr lang="ru-RU" sz="42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0,4</a:t>
                </a:r>
                <a:r>
                  <a:rPr lang="ru-RU" sz="32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%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9732679" y="2727026"/>
                <a:ext cx="223951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96000"/>
                <a:r>
                  <a:rPr lang="ru-RU" sz="1800" dirty="0">
                    <a:latin typeface="Roboto" panose="02000000000000000000" pitchFamily="2" charset="0"/>
                    <a:ea typeface="Roboto" panose="02000000000000000000" pitchFamily="2" charset="0"/>
                  </a:rPr>
                  <a:t>ПЛОЩАДИ КУЗБАССА</a:t>
                </a:r>
              </a:p>
            </p:txBody>
          </p:sp>
        </p:grpSp>
      </p:grpSp>
      <p:grpSp>
        <p:nvGrpSpPr>
          <p:cNvPr id="25" name="Группа 54"/>
          <p:cNvGrpSpPr/>
          <p:nvPr/>
        </p:nvGrpSpPr>
        <p:grpSpPr>
          <a:xfrm>
            <a:off x="45588" y="2736031"/>
            <a:ext cx="8486754" cy="2873492"/>
            <a:chOff x="-17988" y="2628719"/>
            <a:chExt cx="8486754" cy="2873492"/>
          </a:xfrm>
        </p:grpSpPr>
        <p:grpSp>
          <p:nvGrpSpPr>
            <p:cNvPr id="26" name="Группа 53"/>
            <p:cNvGrpSpPr/>
            <p:nvPr/>
          </p:nvGrpSpPr>
          <p:grpSpPr>
            <a:xfrm>
              <a:off x="-17988" y="2628719"/>
              <a:ext cx="2365012" cy="2869626"/>
              <a:chOff x="-17988" y="2628719"/>
              <a:chExt cx="2365012" cy="286962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42768" y="4575015"/>
                <a:ext cx="230425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96000"/>
                <a:r>
                  <a:rPr lang="ru-RU" sz="18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ПОСТОЯННО ПРОЖИВАЮЩЕГО НАСЕЛЕНИЯ</a:t>
                </a:r>
              </a:p>
            </p:txBody>
          </p:sp>
          <p:grpSp>
            <p:nvGrpSpPr>
              <p:cNvPr id="42" name="Группа 30"/>
              <p:cNvGrpSpPr/>
              <p:nvPr/>
            </p:nvGrpSpPr>
            <p:grpSpPr>
              <a:xfrm>
                <a:off x="-17988" y="2628719"/>
                <a:ext cx="2232000" cy="1728000"/>
                <a:chOff x="192410" y="3816151"/>
                <a:chExt cx="2232000" cy="1728000"/>
              </a:xfrm>
            </p:grpSpPr>
            <p:graphicFrame>
              <p:nvGraphicFramePr>
                <p:cNvPr id="43" name="Диаграмма 42"/>
                <p:cNvGraphicFramePr/>
                <p:nvPr>
                  <p:extLst>
                    <p:ext uri="{D42A27DB-BD31-4B8C-83A1-F6EECF244321}">
                      <p14:modId xmlns:p14="http://schemas.microsoft.com/office/powerpoint/2010/main" val="995140563"/>
                    </p:ext>
                  </p:extLst>
                </p:nvPr>
              </p:nvGraphicFramePr>
              <p:xfrm>
                <a:off x="192410" y="3816151"/>
                <a:ext cx="2232000" cy="1728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44" name="Прямоугольник 43"/>
                <p:cNvSpPr/>
                <p:nvPr/>
              </p:nvSpPr>
              <p:spPr>
                <a:xfrm>
                  <a:off x="624855" y="4246913"/>
                  <a:ext cx="1609621" cy="12311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96000"/>
                  <a:r>
                    <a:rPr lang="ru-RU" sz="4200" b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20,9</a:t>
                  </a:r>
                </a:p>
                <a:p>
                  <a:pPr algn="ctr" defTabSz="396000"/>
                  <a:r>
                    <a:rPr lang="ru-RU" sz="3200" b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%</a:t>
                  </a:r>
                </a:p>
              </p:txBody>
            </p:sp>
          </p:grpSp>
        </p:grpSp>
        <p:grpSp>
          <p:nvGrpSpPr>
            <p:cNvPr id="27" name="Группа 45"/>
            <p:cNvGrpSpPr/>
            <p:nvPr/>
          </p:nvGrpSpPr>
          <p:grpSpPr>
            <a:xfrm>
              <a:off x="1869554" y="2646870"/>
              <a:ext cx="2952328" cy="2852920"/>
              <a:chOff x="1869554" y="2385516"/>
              <a:chExt cx="2952328" cy="2852920"/>
            </a:xfrm>
          </p:grpSpPr>
          <p:grpSp>
            <p:nvGrpSpPr>
              <p:cNvPr id="37" name="Группа 32"/>
              <p:cNvGrpSpPr/>
              <p:nvPr/>
            </p:nvGrpSpPr>
            <p:grpSpPr>
              <a:xfrm>
                <a:off x="2048074" y="2385516"/>
                <a:ext cx="2232000" cy="1728000"/>
                <a:chOff x="2200716" y="2385516"/>
                <a:chExt cx="2232000" cy="1728000"/>
              </a:xfrm>
            </p:grpSpPr>
            <p:graphicFrame>
              <p:nvGraphicFramePr>
                <p:cNvPr id="39" name="Диаграмма 38"/>
                <p:cNvGraphicFramePr/>
                <p:nvPr>
                  <p:extLst>
                    <p:ext uri="{D42A27DB-BD31-4B8C-83A1-F6EECF244321}">
                      <p14:modId xmlns:p14="http://schemas.microsoft.com/office/powerpoint/2010/main" val="3247897576"/>
                    </p:ext>
                  </p:extLst>
                </p:nvPr>
              </p:nvGraphicFramePr>
              <p:xfrm>
                <a:off x="2200716" y="2385516"/>
                <a:ext cx="2232000" cy="1728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40" name="Прямоугольник 39"/>
                <p:cNvSpPr/>
                <p:nvPr/>
              </p:nvSpPr>
              <p:spPr>
                <a:xfrm>
                  <a:off x="2664268" y="2788686"/>
                  <a:ext cx="1509542" cy="12311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96000"/>
                  <a:r>
                    <a:rPr lang="ru-RU" sz="4200" b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27,7</a:t>
                  </a:r>
                </a:p>
                <a:p>
                  <a:pPr algn="ctr" defTabSz="396000"/>
                  <a:r>
                    <a:rPr lang="ru-RU" sz="3200" b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%</a:t>
                  </a:r>
                </a:p>
              </p:txBody>
            </p:sp>
          </p:grpSp>
          <p:sp>
            <p:nvSpPr>
              <p:cNvPr id="38" name="Прямоугольник 37"/>
              <p:cNvSpPr/>
              <p:nvPr/>
            </p:nvSpPr>
            <p:spPr>
              <a:xfrm>
                <a:off x="1869554" y="4315106"/>
                <a:ext cx="295232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96000"/>
                <a:r>
                  <a:rPr lang="ru-RU" sz="18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ОБЪЕМА </a:t>
                </a:r>
              </a:p>
              <a:p>
                <a:pPr algn="ctr" defTabSz="396000"/>
                <a:r>
                  <a:rPr lang="ru-RU" sz="18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ОТГРУЖЕННОЙ ПРОДУКЦИИ</a:t>
                </a:r>
              </a:p>
            </p:txBody>
          </p:sp>
        </p:grpSp>
        <p:grpSp>
          <p:nvGrpSpPr>
            <p:cNvPr id="28" name="Группа 46"/>
            <p:cNvGrpSpPr/>
            <p:nvPr/>
          </p:nvGrpSpPr>
          <p:grpSpPr>
            <a:xfrm>
              <a:off x="4149427" y="2656395"/>
              <a:ext cx="2278378" cy="2845816"/>
              <a:chOff x="4149427" y="2395041"/>
              <a:chExt cx="2278378" cy="2845816"/>
            </a:xfrm>
          </p:grpSpPr>
          <p:grpSp>
            <p:nvGrpSpPr>
              <p:cNvPr id="33" name="Группа 35"/>
              <p:cNvGrpSpPr/>
              <p:nvPr/>
            </p:nvGrpSpPr>
            <p:grpSpPr>
              <a:xfrm>
                <a:off x="4149427" y="2395041"/>
                <a:ext cx="2232000" cy="1728000"/>
                <a:chOff x="3723005" y="3619177"/>
                <a:chExt cx="2232000" cy="1728000"/>
              </a:xfrm>
            </p:grpSpPr>
            <p:graphicFrame>
              <p:nvGraphicFramePr>
                <p:cNvPr id="35" name="Диаграмма 34"/>
                <p:cNvGraphicFramePr/>
                <p:nvPr>
                  <p:extLst>
                    <p:ext uri="{D42A27DB-BD31-4B8C-83A1-F6EECF244321}">
                      <p14:modId xmlns:p14="http://schemas.microsoft.com/office/powerpoint/2010/main" val="1748526763"/>
                    </p:ext>
                  </p:extLst>
                </p:nvPr>
              </p:nvGraphicFramePr>
              <p:xfrm>
                <a:off x="3723005" y="3619177"/>
                <a:ext cx="2232000" cy="1728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36" name="Прямоугольник 35"/>
                <p:cNvSpPr/>
                <p:nvPr/>
              </p:nvSpPr>
              <p:spPr>
                <a:xfrm>
                  <a:off x="4213555" y="4036280"/>
                  <a:ext cx="1428534" cy="12311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96000"/>
                  <a:r>
                    <a:rPr lang="ru-RU" sz="4200" b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24,6</a:t>
                  </a:r>
                </a:p>
                <a:p>
                  <a:pPr algn="ctr" defTabSz="396000"/>
                  <a:r>
                    <a:rPr lang="ru-RU" sz="3200" b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%</a:t>
                  </a:r>
                </a:p>
              </p:txBody>
            </p:sp>
          </p:grpSp>
          <p:sp>
            <p:nvSpPr>
              <p:cNvPr id="34" name="Прямоугольник 33"/>
              <p:cNvSpPr/>
              <p:nvPr/>
            </p:nvSpPr>
            <p:spPr>
              <a:xfrm>
                <a:off x="4339573" y="4317527"/>
                <a:ext cx="208823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96000"/>
                <a:r>
                  <a:rPr lang="ru-RU" sz="18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ОБОРОТА РОЗНИЧНОЙ ТОРГОВЛИ</a:t>
                </a:r>
              </a:p>
            </p:txBody>
          </p:sp>
        </p:grpSp>
        <p:grpSp>
          <p:nvGrpSpPr>
            <p:cNvPr id="29" name="Группа 50"/>
            <p:cNvGrpSpPr/>
            <p:nvPr/>
          </p:nvGrpSpPr>
          <p:grpSpPr>
            <a:xfrm>
              <a:off x="6150793" y="2683073"/>
              <a:ext cx="2232000" cy="1728000"/>
              <a:chOff x="6265093" y="0"/>
              <a:chExt cx="2232000" cy="1728000"/>
            </a:xfrm>
          </p:grpSpPr>
          <p:graphicFrame>
            <p:nvGraphicFramePr>
              <p:cNvPr id="31" name="Диаграмма 30"/>
              <p:cNvGraphicFramePr/>
              <p:nvPr>
                <p:extLst>
                  <p:ext uri="{D42A27DB-BD31-4B8C-83A1-F6EECF244321}">
                    <p14:modId xmlns:p14="http://schemas.microsoft.com/office/powerpoint/2010/main" val="2971546604"/>
                  </p:ext>
                </p:extLst>
              </p:nvPr>
            </p:nvGraphicFramePr>
            <p:xfrm>
              <a:off x="6265093" y="0"/>
              <a:ext cx="2232000" cy="1728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32" name="Прямоугольник 31"/>
              <p:cNvSpPr/>
              <p:nvPr/>
            </p:nvSpPr>
            <p:spPr>
              <a:xfrm>
                <a:off x="6768672" y="408647"/>
                <a:ext cx="1428534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96000"/>
                <a:r>
                  <a:rPr lang="ru-RU" sz="4200" b="1" dirty="0">
                    <a:latin typeface="Roboto Black" pitchFamily="2" charset="0"/>
                    <a:ea typeface="Roboto Black" pitchFamily="2" charset="0"/>
                  </a:rPr>
                  <a:t>17,8</a:t>
                </a:r>
                <a:r>
                  <a:rPr lang="ru-RU" sz="3200" b="1" dirty="0">
                    <a:latin typeface="Roboto Black" pitchFamily="2" charset="0"/>
                    <a:ea typeface="Roboto Black" pitchFamily="2" charset="0"/>
                  </a:rPr>
                  <a:t>%</a:t>
                </a:r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6380534" y="4573388"/>
              <a:ext cx="20882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96000"/>
              <a:r>
                <a:rPr lang="ru-RU" sz="1800" b="1" dirty="0">
                  <a:latin typeface="Roboto" panose="02000000000000000000" pitchFamily="2" charset="0"/>
                  <a:ea typeface="Roboto" panose="02000000000000000000" pitchFamily="2" charset="0"/>
                </a:rPr>
                <a:t>ИНВЕСТИЦИЙ </a:t>
              </a:r>
            </a:p>
            <a:p>
              <a:pPr algn="ctr" defTabSz="396000"/>
              <a:r>
                <a:rPr lang="ru-RU" sz="1800" b="1" dirty="0">
                  <a:latin typeface="Roboto" panose="02000000000000000000" pitchFamily="2" charset="0"/>
                  <a:ea typeface="Roboto" panose="02000000000000000000" pitchFamily="2" charset="0"/>
                </a:rPr>
                <a:t>В ОСНОВНОЙ КАПИТАЛ</a:t>
              </a:r>
            </a:p>
          </p:txBody>
        </p:sp>
      </p:grpSp>
      <p:pic>
        <p:nvPicPr>
          <p:cNvPr id="2051" name="Picture 3" descr="C:\Users\User\Desktop\ОТЧЕТ ГЛАВЫ 2024\ОТЧЕТ ГЛАВЫ 2024\ФОТО КРАСИВЫЕ\IMG_4596.jpg"/>
          <p:cNvPicPr>
            <a:picLocks noChangeAspect="1" noChangeArrowheads="1"/>
          </p:cNvPicPr>
          <p:nvPr/>
        </p:nvPicPr>
        <p:blipFill>
          <a:blip r:embed="rId8" cstate="print"/>
          <a:srcRect l="14954" r="4941"/>
          <a:stretch>
            <a:fillRect/>
          </a:stretch>
        </p:blipFill>
        <p:spPr bwMode="auto">
          <a:xfrm>
            <a:off x="8362464" y="3940972"/>
            <a:ext cx="1209693" cy="108012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ОТЧЕТ ГЛАВЫ 2024\ОТЧЕТ ГЛАВЫ 2024\ФОТО КРАСИВЫЕ\IMG_4508.JPG"/>
          <p:cNvPicPr>
            <a:picLocks noChangeAspect="1" noChangeArrowheads="1"/>
          </p:cNvPicPr>
          <p:nvPr/>
        </p:nvPicPr>
        <p:blipFill>
          <a:blip r:embed="rId2" cstate="print"/>
          <a:srcRect l="12149" r="7481" b="3696"/>
          <a:stretch>
            <a:fillRect/>
          </a:stretch>
        </p:blipFill>
        <p:spPr bwMode="auto">
          <a:xfrm>
            <a:off x="5184973" y="1367879"/>
            <a:ext cx="6399612" cy="511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4047" y="94977"/>
            <a:ext cx="11042748" cy="1389038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7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ОСНОВНЫЕ ПОКАЗАТЕЛИ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7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СОЦИАЛЬНО-ЭКОНОМИЧЕСКОГО РАЗВИТИЯ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7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ЗА </a:t>
            </a:r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I </a:t>
            </a:r>
            <a:r>
              <a:rPr lang="ru-RU" sz="27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КВАРТАЛ 202</a:t>
            </a:r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5</a:t>
            </a:r>
            <a:r>
              <a:rPr lang="ru-RU" sz="27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 ГОДА</a:t>
            </a:r>
          </a:p>
        </p:txBody>
      </p:sp>
      <p:grpSp>
        <p:nvGrpSpPr>
          <p:cNvPr id="7" name="Группа 30"/>
          <p:cNvGrpSpPr/>
          <p:nvPr/>
        </p:nvGrpSpPr>
        <p:grpSpPr>
          <a:xfrm>
            <a:off x="661670" y="1367879"/>
            <a:ext cx="4523303" cy="5328591"/>
            <a:chOff x="355104" y="1261963"/>
            <a:chExt cx="4717084" cy="5470252"/>
          </a:xfrm>
        </p:grpSpPr>
        <p:grpSp>
          <p:nvGrpSpPr>
            <p:cNvPr id="8" name="Группа 21"/>
            <p:cNvGrpSpPr/>
            <p:nvPr/>
          </p:nvGrpSpPr>
          <p:grpSpPr>
            <a:xfrm>
              <a:off x="359296" y="1261963"/>
              <a:ext cx="4712892" cy="1389038"/>
              <a:chOff x="370357" y="1745828"/>
              <a:chExt cx="4712892" cy="1389038"/>
            </a:xfrm>
          </p:grpSpPr>
          <p:sp>
            <p:nvSpPr>
              <p:cNvPr id="10" name="Заголовок 1"/>
              <p:cNvSpPr txBox="1">
                <a:spLocks/>
              </p:cNvSpPr>
              <p:nvPr/>
            </p:nvSpPr>
            <p:spPr>
              <a:xfrm>
                <a:off x="370357" y="1745828"/>
                <a:ext cx="675111" cy="138903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6000" dirty="0">
                    <a:solidFill>
                      <a:srgbClr val="638A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1</a:t>
                </a:r>
              </a:p>
            </p:txBody>
          </p:sp>
          <p:sp>
            <p:nvSpPr>
              <p:cNvPr id="16" name="Заголовок 1"/>
              <p:cNvSpPr txBox="1">
                <a:spLocks/>
              </p:cNvSpPr>
              <p:nvPr/>
            </p:nvSpPr>
            <p:spPr>
              <a:xfrm>
                <a:off x="906785" y="1915368"/>
                <a:ext cx="4176464" cy="6679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j-cs"/>
                    <a:hlinkClick r:id="rId3" action="ppaction://hlinksldjump"/>
                  </a:rPr>
                  <a:t>ОБЪЕМ ОТГРУЖЕННЫХ ТОВАРОВ</a:t>
                </a:r>
                <a:endPara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endParaRPr>
              </a:p>
            </p:txBody>
          </p:sp>
        </p:grpSp>
        <p:grpSp>
          <p:nvGrpSpPr>
            <p:cNvPr id="9" name="Группа 22"/>
            <p:cNvGrpSpPr/>
            <p:nvPr/>
          </p:nvGrpSpPr>
          <p:grpSpPr>
            <a:xfrm>
              <a:off x="373013" y="2087959"/>
              <a:ext cx="4302176" cy="1389038"/>
              <a:chOff x="424456" y="3193677"/>
              <a:chExt cx="4302176" cy="1389038"/>
            </a:xfrm>
          </p:grpSpPr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424456" y="3193677"/>
                <a:ext cx="675111" cy="138903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6000" dirty="0">
                    <a:solidFill>
                      <a:srgbClr val="638A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2</a:t>
                </a:r>
              </a:p>
            </p:txBody>
          </p:sp>
          <p:sp>
            <p:nvSpPr>
              <p:cNvPr id="17" name="Заголовок 1"/>
              <p:cNvSpPr txBox="1">
                <a:spLocks/>
              </p:cNvSpPr>
              <p:nvPr/>
            </p:nvSpPr>
            <p:spPr>
              <a:xfrm>
                <a:off x="970409" y="3307903"/>
                <a:ext cx="3756223" cy="6679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  <a:hlinkClick r:id="rId4" action="ppaction://hlinksldjump"/>
                  </a:rPr>
                  <a:t>ЖИЛИЩНОЕ СТРОИТЕЛЬСТВО</a:t>
                </a:r>
                <a:endParaRPr lang="ru-RU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endParaRPr>
              </a:p>
            </p:txBody>
          </p:sp>
        </p:grpSp>
        <p:grpSp>
          <p:nvGrpSpPr>
            <p:cNvPr id="22" name="Группа 23"/>
            <p:cNvGrpSpPr/>
            <p:nvPr/>
          </p:nvGrpSpPr>
          <p:grpSpPr>
            <a:xfrm>
              <a:off x="363488" y="2894905"/>
              <a:ext cx="4128838" cy="1389038"/>
              <a:chOff x="412254" y="4633391"/>
              <a:chExt cx="4128838" cy="1389038"/>
            </a:xfrm>
          </p:grpSpPr>
          <p:sp>
            <p:nvSpPr>
              <p:cNvPr id="12" name="Заголовок 1"/>
              <p:cNvSpPr txBox="1">
                <a:spLocks/>
              </p:cNvSpPr>
              <p:nvPr/>
            </p:nvSpPr>
            <p:spPr>
              <a:xfrm>
                <a:off x="412254" y="4633391"/>
                <a:ext cx="675111" cy="138903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6000" dirty="0">
                    <a:solidFill>
                      <a:srgbClr val="638A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3</a:t>
                </a:r>
              </a:p>
            </p:txBody>
          </p:sp>
          <p:sp>
            <p:nvSpPr>
              <p:cNvPr id="18" name="Заголовок 1"/>
              <p:cNvSpPr txBox="1">
                <a:spLocks/>
              </p:cNvSpPr>
              <p:nvPr/>
            </p:nvSpPr>
            <p:spPr>
              <a:xfrm>
                <a:off x="965075" y="4790355"/>
                <a:ext cx="3576017" cy="6679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  <a:hlinkClick r:id="rId5" action="ppaction://hlinksldjump"/>
                  </a:rPr>
                  <a:t>ПОТРЕБИТЕЛЬСКИЙ РЫНОК</a:t>
                </a:r>
                <a:endParaRPr lang="ru-RU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endParaRPr>
              </a:p>
            </p:txBody>
          </p:sp>
        </p:grpSp>
        <p:grpSp>
          <p:nvGrpSpPr>
            <p:cNvPr id="23" name="Группа 24"/>
            <p:cNvGrpSpPr/>
            <p:nvPr/>
          </p:nvGrpSpPr>
          <p:grpSpPr>
            <a:xfrm>
              <a:off x="355104" y="3734618"/>
              <a:ext cx="3922340" cy="1389038"/>
              <a:chOff x="3470498" y="1749325"/>
              <a:chExt cx="3922340" cy="1389038"/>
            </a:xfrm>
          </p:grpSpPr>
          <p:sp>
            <p:nvSpPr>
              <p:cNvPr id="13" name="Заголовок 1"/>
              <p:cNvSpPr txBox="1">
                <a:spLocks/>
              </p:cNvSpPr>
              <p:nvPr/>
            </p:nvSpPr>
            <p:spPr>
              <a:xfrm>
                <a:off x="3470498" y="1749325"/>
                <a:ext cx="675111" cy="138903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6000" dirty="0">
                    <a:solidFill>
                      <a:srgbClr val="638A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4</a:t>
                </a:r>
              </a:p>
            </p:txBody>
          </p:sp>
          <p:sp>
            <p:nvSpPr>
              <p:cNvPr id="19" name="Заголовок 1"/>
              <p:cNvSpPr txBox="1">
                <a:spLocks/>
              </p:cNvSpPr>
              <p:nvPr/>
            </p:nvSpPr>
            <p:spPr>
              <a:xfrm>
                <a:off x="4046562" y="1910035"/>
                <a:ext cx="3346276" cy="6679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  <a:hlinkClick r:id="rId6" action="ppaction://hlinksldjump"/>
                  </a:rPr>
                  <a:t>УРОВЕНЬ ЖИЗНИ</a:t>
                </a:r>
                <a:endParaRPr lang="ru-RU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endParaRPr>
              </a:p>
            </p:txBody>
          </p:sp>
        </p:grpSp>
        <p:grpSp>
          <p:nvGrpSpPr>
            <p:cNvPr id="24" name="Группа 25"/>
            <p:cNvGrpSpPr/>
            <p:nvPr/>
          </p:nvGrpSpPr>
          <p:grpSpPr>
            <a:xfrm>
              <a:off x="369963" y="4560614"/>
              <a:ext cx="2967185" cy="1389038"/>
              <a:chOff x="3467842" y="3181796"/>
              <a:chExt cx="2967185" cy="1389038"/>
            </a:xfrm>
          </p:grpSpPr>
          <p:sp>
            <p:nvSpPr>
              <p:cNvPr id="14" name="Заголовок 1"/>
              <p:cNvSpPr txBox="1">
                <a:spLocks/>
              </p:cNvSpPr>
              <p:nvPr/>
            </p:nvSpPr>
            <p:spPr>
              <a:xfrm>
                <a:off x="3467842" y="3181796"/>
                <a:ext cx="675111" cy="138903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6000" dirty="0">
                    <a:solidFill>
                      <a:srgbClr val="638A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5</a:t>
                </a:r>
              </a:p>
            </p:txBody>
          </p:sp>
          <p:sp>
            <p:nvSpPr>
              <p:cNvPr id="20" name="Заголовок 1"/>
              <p:cNvSpPr txBox="1">
                <a:spLocks/>
              </p:cNvSpPr>
              <p:nvPr/>
            </p:nvSpPr>
            <p:spPr>
              <a:xfrm>
                <a:off x="4024460" y="3340670"/>
                <a:ext cx="2410567" cy="6679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  <a:hlinkClick r:id="rId7" action="ppaction://hlinksldjump"/>
                  </a:rPr>
                  <a:t>РЫНОК ТРУДА</a:t>
                </a:r>
                <a:endParaRPr lang="ru-RU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endParaRPr>
              </a:p>
            </p:txBody>
          </p:sp>
        </p:grpSp>
        <p:grpSp>
          <p:nvGrpSpPr>
            <p:cNvPr id="25" name="Группа 26"/>
            <p:cNvGrpSpPr/>
            <p:nvPr/>
          </p:nvGrpSpPr>
          <p:grpSpPr>
            <a:xfrm>
              <a:off x="361578" y="5343177"/>
              <a:ext cx="2501230" cy="1389038"/>
              <a:chOff x="3485356" y="4620120"/>
              <a:chExt cx="2501230" cy="1389038"/>
            </a:xfrm>
          </p:grpSpPr>
          <p:sp>
            <p:nvSpPr>
              <p:cNvPr id="15" name="Заголовок 1"/>
              <p:cNvSpPr txBox="1">
                <a:spLocks/>
              </p:cNvSpPr>
              <p:nvPr/>
            </p:nvSpPr>
            <p:spPr>
              <a:xfrm>
                <a:off x="3485356" y="4620120"/>
                <a:ext cx="675111" cy="138903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6000" dirty="0">
                    <a:solidFill>
                      <a:srgbClr val="638A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6</a:t>
                </a:r>
              </a:p>
            </p:txBody>
          </p:sp>
          <p:sp>
            <p:nvSpPr>
              <p:cNvPr id="21" name="Заголовок 1"/>
              <p:cNvSpPr txBox="1">
                <a:spLocks/>
              </p:cNvSpPr>
              <p:nvPr/>
            </p:nvSpPr>
            <p:spPr>
              <a:xfrm>
                <a:off x="4050754" y="4767113"/>
                <a:ext cx="1935832" cy="6679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  <a:hlinkClick r:id="rId8" action="ppaction://hlinksldjump"/>
                  </a:rPr>
                  <a:t>ДЕМОГРАФИЯ</a:t>
                </a:r>
                <a:endParaRPr lang="ru-RU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endParaRPr>
              </a:p>
            </p:txBody>
          </p:sp>
        </p:grpSp>
      </p:grpSp>
      <p:pic>
        <p:nvPicPr>
          <p:cNvPr id="30" name="Рисунок 29" descr="https://image.flaticon.com/icons/png/512/408/408530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8062" y="1533467"/>
            <a:ext cx="672859" cy="67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evraz.com/upload/resize_cache/iblock/44a/1024_683_1/44a4fdca7845ab2716a093f09cf23e3b.jpg"/>
          <p:cNvPicPr>
            <a:picLocks noChangeAspect="1" noChangeArrowheads="1"/>
          </p:cNvPicPr>
          <p:nvPr/>
        </p:nvPicPr>
        <p:blipFill>
          <a:blip r:embed="rId2" cstate="print"/>
          <a:srcRect r="40934"/>
          <a:stretch>
            <a:fillRect/>
          </a:stretch>
        </p:blipFill>
        <p:spPr bwMode="auto">
          <a:xfrm>
            <a:off x="1538" y="-9796"/>
            <a:ext cx="5761038" cy="649605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199" y="-9796"/>
            <a:ext cx="5761038" cy="648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32446" y="225277"/>
            <a:ext cx="5328592" cy="92657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ОБЪЕМ ОТГРУЖЕННЫХ ТОВАРОВ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88428" y="1543967"/>
            <a:ext cx="5328133" cy="2363243"/>
            <a:chOff x="591319" y="1543968"/>
            <a:chExt cx="5031035" cy="2028236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619894" y="2690649"/>
              <a:ext cx="5002460" cy="8815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ОБЪЕМ ОТГРУЖЕННЫХ ТОВАРОВ СОБСТВЕННОГО ПРОИЗВОДСТВА, ВЫПОЛНЕННЫХ РАБОТ И УСЛУГ ВСЕМИ  КАТЕГОРИЯМИ ПРОИЗВОДИТЕЛЕЙ</a:t>
              </a:r>
            </a:p>
          </p:txBody>
        </p:sp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591319" y="1543968"/>
              <a:ext cx="3540662" cy="126407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8800" b="1" dirty="0">
                  <a:solidFill>
                    <a:srgbClr val="638A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</a:t>
              </a:r>
              <a:r>
                <a:rPr lang="ru-RU" sz="8800" b="1" dirty="0">
                  <a:solidFill>
                    <a:srgbClr val="638A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53</a:t>
              </a:r>
              <a:r>
                <a:rPr lang="en-US" sz="8800" b="1" dirty="0">
                  <a:solidFill>
                    <a:srgbClr val="638A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,7</a:t>
              </a:r>
              <a:endParaRPr lang="ru-RU" sz="8800" b="1" dirty="0">
                <a:solidFill>
                  <a:srgbClr val="638A0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3515011" y="1887244"/>
              <a:ext cx="1587233" cy="732291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sz="2500" b="1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МЛРД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2500" b="1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РУБЛЕЙ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88428" y="3960167"/>
            <a:ext cx="5032722" cy="2263867"/>
            <a:chOff x="581794" y="4176191"/>
            <a:chExt cx="5032722" cy="2028969"/>
          </a:xfrm>
        </p:grpSpPr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581794" y="4176191"/>
              <a:ext cx="3456384" cy="1389038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9600" b="1" dirty="0">
                  <a:solidFill>
                    <a:srgbClr val="638A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6</a:t>
              </a:r>
              <a:r>
                <a:rPr lang="ru-RU" sz="9600" b="1" dirty="0">
                  <a:solidFill>
                    <a:srgbClr val="638A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0</a:t>
              </a:r>
              <a:r>
                <a:rPr lang="en-US" sz="9600" b="1" dirty="0">
                  <a:solidFill>
                    <a:srgbClr val="638A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,</a:t>
              </a:r>
              <a:r>
                <a:rPr lang="ru-RU" sz="9600" b="1" dirty="0">
                  <a:solidFill>
                    <a:srgbClr val="638A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9</a:t>
              </a:r>
              <a:endParaRPr lang="en-US" sz="9600" b="1" dirty="0">
                <a:solidFill>
                  <a:srgbClr val="638A0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  <a:p>
              <a:pPr>
                <a:spcBef>
                  <a:spcPct val="0"/>
                </a:spcBef>
                <a:defRPr/>
              </a:pPr>
              <a:endParaRPr lang="ru-RU" sz="9600" b="1" dirty="0">
                <a:solidFill>
                  <a:srgbClr val="638A0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3246091" y="4627946"/>
              <a:ext cx="727919" cy="682069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sz="5000" b="1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%</a:t>
              </a:r>
            </a:p>
          </p:txBody>
        </p:sp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612056" y="5466921"/>
              <a:ext cx="5002460" cy="7382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ДОЛЯ ОБРАБАТЫВАЮЩИХ ПРОИЗВОДСТВ 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В ОБЩЕМ ОБЪЕМЕ ОТГРУЖЕННОЙ ПРОДУКЦИИ</a:t>
              </a:r>
            </a:p>
          </p:txBody>
        </p:sp>
      </p:grp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3696C072-7BB9-468C-9BC1-0B430C6379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431634"/>
              </p:ext>
            </p:extLst>
          </p:nvPr>
        </p:nvGraphicFramePr>
        <p:xfrm>
          <a:off x="5769898" y="1"/>
          <a:ext cx="5746978" cy="647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evraz.com/upload/resize_cache/iblock/44a/1024_683_1/44a4fdca7845ab2716a093f09cf23e3b.jpg"/>
          <p:cNvPicPr>
            <a:picLocks noChangeAspect="1" noChangeArrowheads="1"/>
          </p:cNvPicPr>
          <p:nvPr/>
        </p:nvPicPr>
        <p:blipFill>
          <a:blip r:embed="rId2" cstate="print"/>
          <a:srcRect t="7778" b="7778"/>
          <a:stretch>
            <a:fillRect/>
          </a:stretch>
        </p:blipFill>
        <p:spPr bwMode="auto">
          <a:xfrm>
            <a:off x="-1" y="0"/>
            <a:ext cx="11522076" cy="648017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0" y="1"/>
            <a:ext cx="11522075" cy="648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24533" y="106519"/>
            <a:ext cx="9073008" cy="592378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ОБЪЕМ ОТГРУЖЕННЫХ ТОВАРОВ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4599" y="5921013"/>
            <a:ext cx="7848872" cy="496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100" i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* БЕЗ СУБЪЕКТОВ МАЛОГО ПРЕДПРИНИМАТЕЛЬСТВА И ОРГАНИЗАЦИЙ С ЧИСЛЕННОСТЬЮ ДО 15 ЧЕЛОВЕК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97733"/>
              </p:ext>
            </p:extLst>
          </p:nvPr>
        </p:nvGraphicFramePr>
        <p:xfrm>
          <a:off x="468449" y="839007"/>
          <a:ext cx="10621179" cy="5019027"/>
        </p:xfrm>
        <a:graphic>
          <a:graphicData uri="http://schemas.openxmlformats.org/drawingml/2006/table">
            <a:tbl>
              <a:tblPr/>
              <a:tblGrid>
                <a:gridCol w="7574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558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Вид экономической деятельности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2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 квартал 2025 год,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млн рублей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В % к </a:t>
                      </a:r>
                      <a:r>
                        <a:rPr lang="en-US" sz="12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2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 кварталу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itchFamily="18" charset="0"/>
                        </a:rPr>
                        <a:t>2024 году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987">
                <a:tc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5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Добыча полезных ископаемых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39102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68,4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987">
                <a:tc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50" b="0" i="0" dirty="0">
                          <a:solidFill>
                            <a:srgbClr val="40404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   из нее:</a:t>
                      </a:r>
                      <a:endParaRPr lang="ru-RU" sz="1450" b="0" i="1" dirty="0">
                        <a:solidFill>
                          <a:srgbClr val="40404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endParaRPr lang="ru-RU" sz="1200" b="0" dirty="0">
                        <a:solidFill>
                          <a:srgbClr val="FF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endParaRPr lang="ru-RU" sz="1200" b="0" dirty="0">
                        <a:solidFill>
                          <a:srgbClr val="FF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987">
                <a:tc>
                  <a:txBody>
                    <a:bodyPr/>
                    <a:lstStyle/>
                    <a:p>
                      <a:pPr marL="144000" indent="-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5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добыча угля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38404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96240" algn="dec"/>
                        </a:tabLst>
                        <a:defRPr/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68,2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987">
                <a:tc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5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Обрабатывающие производства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88128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88,3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987">
                <a:tc>
                  <a:txBody>
                    <a:bodyPr/>
                    <a:lstStyle/>
                    <a:p>
                      <a:pPr marL="1440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50" b="0" i="0" dirty="0">
                          <a:solidFill>
                            <a:srgbClr val="40404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   из них:</a:t>
                      </a:r>
                      <a:endParaRPr lang="ru-RU" sz="1450" b="0" i="1" dirty="0">
                        <a:solidFill>
                          <a:srgbClr val="40404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endParaRPr lang="ru-RU" sz="1200" b="0" dirty="0">
                        <a:solidFill>
                          <a:srgbClr val="FF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endParaRPr lang="ru-RU" sz="1200" b="0" dirty="0">
                        <a:solidFill>
                          <a:srgbClr val="FF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987">
                <a:tc>
                  <a:txBody>
                    <a:bodyPr/>
                    <a:lstStyle/>
                    <a:p>
                      <a:pPr marL="144000" indent="-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5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производство пищевых продуктов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2241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111,1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987">
                <a:tc>
                  <a:txBody>
                    <a:bodyPr/>
                    <a:lstStyle/>
                    <a:p>
                      <a:pPr marL="144000" indent="-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5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производство химических веществ и химических продуктов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2029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116,4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987">
                <a:tc>
                  <a:txBody>
                    <a:bodyPr/>
                    <a:lstStyle/>
                    <a:p>
                      <a:pPr marL="144000" indent="-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5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производство прочей неметаллической минеральной продукции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543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83,5</a:t>
                      </a:r>
                    </a:p>
                  </a:txBody>
                  <a:tcPr marL="4508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987">
                <a:tc>
                  <a:txBody>
                    <a:bodyPr/>
                    <a:lstStyle/>
                    <a:p>
                      <a:pPr marL="144000" indent="-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5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производство металлургическое 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73600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86,1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987">
                <a:tc>
                  <a:txBody>
                    <a:bodyPr/>
                    <a:lstStyle/>
                    <a:p>
                      <a:pPr marL="144000" indent="-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5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производство готовых металлических изделий, кроме машин и оборудования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3647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96,7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987">
                <a:tc>
                  <a:txBody>
                    <a:bodyPr/>
                    <a:lstStyle/>
                    <a:p>
                      <a:pPr marL="144000" indent="-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5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производство электрического оборудования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494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96,5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987">
                <a:tc>
                  <a:txBody>
                    <a:bodyPr/>
                    <a:lstStyle/>
                    <a:p>
                      <a:pPr marL="144000" indent="-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5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производство машин и оборудования, не включенных в другие группировки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909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91,9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987">
                <a:tc>
                  <a:txBody>
                    <a:bodyPr/>
                    <a:lstStyle/>
                    <a:p>
                      <a:pPr marL="144000" indent="-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5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ремонт и монтаж машин и оборудования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2045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120,2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2662">
                <a:tc>
                  <a:txBody>
                    <a:bodyPr/>
                    <a:lstStyle/>
                    <a:p>
                      <a:pPr marL="144000" indent="-7175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50" b="1" spc="-2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1450" b="1" dirty="0"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5581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96,1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3976">
                <a:tc>
                  <a:txBody>
                    <a:bodyPr/>
                    <a:lstStyle/>
                    <a:p>
                      <a:pPr marL="144000" indent="-7175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50" b="1" spc="-20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Водоснабжение</a:t>
                      </a:r>
                      <a:r>
                        <a:rPr lang="ru-RU" sz="145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; водоотведение, организация сбора и утилизации отходов, деятельность по ликвидации загрязнений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14906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75,3</a:t>
                      </a:r>
                    </a:p>
                  </a:txBody>
                  <a:tcPr marL="45085" marR="450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ОТЧЕТ ГЛАВЫ 2024\ОТЧЕТ ГЛАВЫ 2024\ФОТО КРАСИВЫЕ\IMG_4531.JPG"/>
          <p:cNvPicPr>
            <a:picLocks noChangeAspect="1" noChangeArrowheads="1"/>
          </p:cNvPicPr>
          <p:nvPr/>
        </p:nvPicPr>
        <p:blipFill>
          <a:blip r:embed="rId2" cstate="print"/>
          <a:srcRect l="9579" r="31526" b="2909"/>
          <a:stretch>
            <a:fillRect/>
          </a:stretch>
        </p:blipFill>
        <p:spPr bwMode="auto">
          <a:xfrm>
            <a:off x="5619684" y="0"/>
            <a:ext cx="5902391" cy="6480175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45674" y="215751"/>
            <a:ext cx="4718619" cy="909121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ЖИЛИЩНОЕ СТРОИТЕЛЬСТВО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17021" y="18603"/>
            <a:ext cx="5905054" cy="648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737267" y="513904"/>
            <a:ext cx="5280354" cy="2451917"/>
            <a:chOff x="175130" y="1653626"/>
            <a:chExt cx="5280354" cy="2451917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175130" y="3233345"/>
              <a:ext cx="5280354" cy="8721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900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ПЛОЩАДЬ ПОСТРОЕННЫХ </a:t>
              </a:r>
              <a:r>
                <a:rPr lang="ru-RU" sz="1900" dirty="0">
                  <a:latin typeface="Roboto" panose="02000000000000000000" pitchFamily="2" charset="0"/>
                  <a:ea typeface="Roboto" panose="02000000000000000000" pitchFamily="2" charset="0"/>
                </a:rPr>
                <a:t>КВАРТИР НАСЕЛЕНИЕМ И </a:t>
              </a:r>
              <a:r>
                <a:rPr lang="ru-RU" sz="1900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ОРГАНИЗАЦИЯМИ ВСЕХ ФОРМ СОБСТВЕННОСТИ</a:t>
              </a:r>
            </a:p>
          </p:txBody>
        </p:sp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253536" y="1653626"/>
              <a:ext cx="3456384" cy="1389038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sz="10000" b="1" dirty="0">
                  <a:solidFill>
                    <a:srgbClr val="6B7F3A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32,1</a:t>
              </a: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2863196" y="2075553"/>
              <a:ext cx="2448272" cy="820784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endParaRPr lang="ru-RU" sz="3000" b="1" dirty="0">
                <a:latin typeface="Roboto Black" pitchFamily="2" charset="0"/>
                <a:ea typeface="Roboto Black" pitchFamily="2" charset="0"/>
                <a:cs typeface="+mj-cs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3000" b="1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ТЫС. КВ. М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721516" y="3588234"/>
            <a:ext cx="5450534" cy="2304736"/>
            <a:chOff x="152518" y="4261707"/>
            <a:chExt cx="5450534" cy="2304736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52518" y="4261707"/>
              <a:ext cx="5450534" cy="2304736"/>
              <a:chOff x="95367" y="1845507"/>
              <a:chExt cx="5450534" cy="2304736"/>
            </a:xfrm>
          </p:grpSpPr>
          <p:sp>
            <p:nvSpPr>
              <p:cNvPr id="15" name="Заголовок 1"/>
              <p:cNvSpPr txBox="1">
                <a:spLocks/>
              </p:cNvSpPr>
              <p:nvPr/>
            </p:nvSpPr>
            <p:spPr>
              <a:xfrm>
                <a:off x="111118" y="3482293"/>
                <a:ext cx="5434783" cy="6679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19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ДОЛЯ ПОСТРОЕННОГО НАСЕЛЕНИЕМ ЖИЛЬЯ </a:t>
                </a:r>
              </a:p>
              <a:p>
                <a:pPr>
                  <a:spcBef>
                    <a:spcPct val="0"/>
                  </a:spcBef>
                  <a:defRPr/>
                </a:pPr>
                <a:r>
                  <a:rPr lang="ru-RU" sz="19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В ОБЩЕМ ВВОДЕ ЖИЛЬЯ ПО ГОРОДУ</a:t>
                </a:r>
              </a:p>
            </p:txBody>
          </p:sp>
          <p:sp>
            <p:nvSpPr>
              <p:cNvPr id="16" name="Заголовок 1"/>
              <p:cNvSpPr txBox="1">
                <a:spLocks/>
              </p:cNvSpPr>
              <p:nvPr/>
            </p:nvSpPr>
            <p:spPr>
              <a:xfrm>
                <a:off x="95367" y="1845507"/>
                <a:ext cx="3373238" cy="1545091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10000" b="1" dirty="0">
                    <a:solidFill>
                      <a:srgbClr val="6B7F3A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27,7 </a:t>
                </a:r>
              </a:p>
            </p:txBody>
          </p:sp>
        </p:grpSp>
        <p:sp>
          <p:nvSpPr>
            <p:cNvPr id="18" name="Заголовок 1"/>
            <p:cNvSpPr txBox="1">
              <a:spLocks/>
            </p:cNvSpPr>
            <p:nvPr/>
          </p:nvSpPr>
          <p:spPr>
            <a:xfrm>
              <a:off x="3144367" y="4633640"/>
              <a:ext cx="1368152" cy="667950"/>
            </a:xfrm>
            <a:prstGeom prst="rect">
              <a:avLst/>
            </a:prstGeom>
          </p:spPr>
          <p:txBody>
            <a:bodyPr lIns="91434" tIns="45717" rIns="91434" bIns="45717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sz="7000" b="1" dirty="0"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%</a:t>
              </a:r>
            </a:p>
          </p:txBody>
        </p:sp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250749" y="1124872"/>
            <a:ext cx="5189909" cy="825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СТРУКТУРА </a:t>
            </a:r>
          </a:p>
          <a:p>
            <a:pPr algn="ctr">
              <a:spcBef>
                <a:spcPct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ЖИЛИЩНОГО ФОНДА ПО ГОДАМ ВОЗВЕДЕНИЯ 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A2F6F24D-547C-4C73-8052-2192665B2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837960"/>
              </p:ext>
            </p:extLst>
          </p:nvPr>
        </p:nvGraphicFramePr>
        <p:xfrm>
          <a:off x="67436" y="1790609"/>
          <a:ext cx="5581650" cy="447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ОТЧЕТ ГЛАВЫ 2024\ОТЧЕТ ГЛАВЫ 2024\ФОТО КРАСИВЫЕ\IMG_4581.JPG"/>
          <p:cNvPicPr>
            <a:picLocks noChangeAspect="1" noChangeArrowheads="1"/>
          </p:cNvPicPr>
          <p:nvPr/>
        </p:nvPicPr>
        <p:blipFill>
          <a:blip r:embed="rId2" cstate="print"/>
          <a:srcRect l="9986"/>
          <a:stretch>
            <a:fillRect/>
          </a:stretch>
        </p:blipFill>
        <p:spPr bwMode="auto">
          <a:xfrm>
            <a:off x="5689029" y="-1"/>
            <a:ext cx="5833046" cy="6480175"/>
          </a:xfrm>
          <a:prstGeom prst="rect">
            <a:avLst/>
          </a:prstGeom>
          <a:noFill/>
        </p:spPr>
      </p:pic>
      <p:grpSp>
        <p:nvGrpSpPr>
          <p:cNvPr id="37" name="Группа 36"/>
          <p:cNvGrpSpPr/>
          <p:nvPr/>
        </p:nvGrpSpPr>
        <p:grpSpPr>
          <a:xfrm>
            <a:off x="5617021" y="9161"/>
            <a:ext cx="5977062" cy="6489700"/>
            <a:chOff x="5332" y="9161"/>
            <a:chExt cx="5833046" cy="64897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332" y="9161"/>
              <a:ext cx="5833046" cy="64897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5"/>
            <p:cNvGrpSpPr/>
            <p:nvPr/>
          </p:nvGrpSpPr>
          <p:grpSpPr>
            <a:xfrm>
              <a:off x="344750" y="750335"/>
              <a:ext cx="5239106" cy="2520684"/>
              <a:chOff x="540981" y="1081105"/>
              <a:chExt cx="5239106" cy="2520684"/>
            </a:xfrm>
          </p:grpSpPr>
          <p:sp>
            <p:nvSpPr>
              <p:cNvPr id="29" name="Заголовок 1"/>
              <p:cNvSpPr txBox="1">
                <a:spLocks/>
              </p:cNvSpPr>
              <p:nvPr/>
            </p:nvSpPr>
            <p:spPr>
              <a:xfrm>
                <a:off x="777627" y="2564944"/>
                <a:ext cx="5002460" cy="10368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ОБОРОТ РОЗНИЧНОЙ ТОРГОВЛИ  </a:t>
                </a:r>
              </a:p>
              <a:p>
                <a:pPr>
                  <a:spcBef>
                    <a:spcPct val="0"/>
                  </a:spcBef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ВО ВСЕХ КАНАЛАХ РЕАЛИЗАЦИИ</a:t>
                </a:r>
              </a:p>
              <a:p>
                <a:pPr>
                  <a:spcBef>
                    <a:spcPct val="0"/>
                  </a:spcBef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В СОПОСТАВИМЫХ ЦЕНАХ *</a:t>
                </a:r>
              </a:p>
            </p:txBody>
          </p:sp>
          <p:sp>
            <p:nvSpPr>
              <p:cNvPr id="30" name="Заголовок 1"/>
              <p:cNvSpPr txBox="1">
                <a:spLocks/>
              </p:cNvSpPr>
              <p:nvPr/>
            </p:nvSpPr>
            <p:spPr>
              <a:xfrm>
                <a:off x="540981" y="1081105"/>
                <a:ext cx="3981061" cy="138903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9600" b="1" dirty="0">
                    <a:solidFill>
                      <a:srgbClr val="638A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43,9</a:t>
                </a:r>
              </a:p>
            </p:txBody>
          </p:sp>
          <p:sp>
            <p:nvSpPr>
              <p:cNvPr id="31" name="Заголовок 1"/>
              <p:cNvSpPr txBox="1">
                <a:spLocks/>
              </p:cNvSpPr>
              <p:nvPr/>
            </p:nvSpPr>
            <p:spPr>
              <a:xfrm>
                <a:off x="3012482" y="1914673"/>
                <a:ext cx="2740646" cy="489489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2500" b="1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МЛРД  РУБЛЕЙ</a:t>
                </a:r>
              </a:p>
            </p:txBody>
          </p:sp>
        </p:grpSp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4177237" y="5994472"/>
              <a:ext cx="1653531" cy="4645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endParaRPr lang="ru-RU" sz="1000" i="1" dirty="0">
                <a:latin typeface="Roboto Black" pitchFamily="2" charset="0"/>
                <a:ea typeface="Roboto Black" pitchFamily="2" charset="0"/>
                <a:cs typeface="+mj-cs"/>
              </a:endParaRPr>
            </a:p>
          </p:txBody>
        </p:sp>
        <p:grpSp>
          <p:nvGrpSpPr>
            <p:cNvPr id="24" name="Группа 19"/>
            <p:cNvGrpSpPr/>
            <p:nvPr/>
          </p:nvGrpSpPr>
          <p:grpSpPr>
            <a:xfrm>
              <a:off x="597800" y="3626714"/>
              <a:ext cx="5002460" cy="2393164"/>
              <a:chOff x="6261306" y="3545488"/>
              <a:chExt cx="5002460" cy="2393164"/>
            </a:xfrm>
          </p:grpSpPr>
          <p:grpSp>
            <p:nvGrpSpPr>
              <p:cNvPr id="25" name="Группа 13"/>
              <p:cNvGrpSpPr/>
              <p:nvPr/>
            </p:nvGrpSpPr>
            <p:grpSpPr>
              <a:xfrm>
                <a:off x="6261306" y="3545488"/>
                <a:ext cx="5002460" cy="2393164"/>
                <a:chOff x="586391" y="1460059"/>
                <a:chExt cx="5002460" cy="2393164"/>
              </a:xfrm>
            </p:grpSpPr>
            <p:sp>
              <p:nvSpPr>
                <p:cNvPr id="27" name="Заголовок 1"/>
                <p:cNvSpPr txBox="1">
                  <a:spLocks/>
                </p:cNvSpPr>
                <p:nvPr/>
              </p:nvSpPr>
              <p:spPr>
                <a:xfrm>
                  <a:off x="586391" y="2935341"/>
                  <a:ext cx="5002460" cy="91788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ru-RU" sz="2000" dirty="0"/>
                    <a:t>ОБЕСПЕЧЕННОСТЬ РОЗНИЧНОГО ОБОРОТА ТОВАРНЫМИ ЗАПАСАМИ НА 1 АПРЕЛЯ 2025 ГОДА</a:t>
                  </a:r>
                  <a:endParaRPr lang="ru-RU" sz="20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endParaRPr>
                </a:p>
              </p:txBody>
            </p:sp>
            <p:sp>
              <p:nvSpPr>
                <p:cNvPr id="28" name="Заголовок 1"/>
                <p:cNvSpPr txBox="1">
                  <a:spLocks/>
                </p:cNvSpPr>
                <p:nvPr/>
              </p:nvSpPr>
              <p:spPr>
                <a:xfrm>
                  <a:off x="653005" y="1460059"/>
                  <a:ext cx="2013942" cy="138903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ru-RU" sz="9600" b="1" dirty="0">
                      <a:solidFill>
                        <a:srgbClr val="638A0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j-cs"/>
                    </a:rPr>
                    <a:t>39</a:t>
                  </a:r>
                </a:p>
              </p:txBody>
            </p:sp>
          </p:grpSp>
          <p:sp>
            <p:nvSpPr>
              <p:cNvPr id="26" name="Заголовок 1"/>
              <p:cNvSpPr txBox="1">
                <a:spLocks/>
              </p:cNvSpPr>
              <p:nvPr/>
            </p:nvSpPr>
            <p:spPr>
              <a:xfrm>
                <a:off x="7838070" y="4348443"/>
                <a:ext cx="2749876" cy="596671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2500" b="1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ДНЕЙ ТОРГОВЛИ</a:t>
                </a:r>
              </a:p>
            </p:txBody>
          </p:sp>
        </p:grpSp>
      </p:grpSp>
      <p:sp>
        <p:nvSpPr>
          <p:cNvPr id="3" name="Заголовок 1"/>
          <p:cNvSpPr txBox="1">
            <a:spLocks/>
          </p:cNvSpPr>
          <p:nvPr/>
        </p:nvSpPr>
        <p:spPr>
          <a:xfrm>
            <a:off x="543972" y="172739"/>
            <a:ext cx="5002459" cy="638547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000" b="1" dirty="0">
                <a:latin typeface="Roboto" panose="02000000000000000000" pitchFamily="2" charset="0"/>
                <a:ea typeface="PMingLiU-ExtB" panose="02020500000000000000" pitchFamily="18" charset="-120"/>
                <a:cs typeface="+mj-cs"/>
              </a:rPr>
              <a:t>ОБОРОТ РОЗНИЧНОЙ ТОРГОВЛИ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543971" y="1179037"/>
            <a:ext cx="5002460" cy="908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ТОВАРНАЯ СТРУКТУРА </a:t>
            </a:r>
          </a:p>
          <a:p>
            <a:pPr algn="ctr">
              <a:spcBef>
                <a:spcPct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ОБОРОТА РОЗНИЧНОЙ ТОРГОВЛИ </a:t>
            </a:r>
          </a:p>
          <a:p>
            <a:pPr algn="ctr">
              <a:spcBef>
                <a:spcPct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ЗА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I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 КВАРТАЛ 2025 ГОДА, % *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504453" y="5688359"/>
            <a:ext cx="4248472" cy="398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000" i="1" dirty="0">
                <a:latin typeface="Roboto" panose="02000000000000000000" pitchFamily="2" charset="0"/>
                <a:ea typeface="Roboto" panose="02000000000000000000" pitchFamily="2" charset="0"/>
              </a:rPr>
              <a:t>* БЕЗ СУБЪЕКТОВ МАЛОГО ПРЕДПРИНИМАТЕЛЬСТВА,</a:t>
            </a:r>
          </a:p>
          <a:p>
            <a:pPr>
              <a:spcBef>
                <a:spcPct val="0"/>
              </a:spcBef>
            </a:pPr>
            <a:r>
              <a:rPr lang="ru-RU" sz="1000" i="1" dirty="0">
                <a:latin typeface="Roboto" panose="02000000000000000000" pitchFamily="2" charset="0"/>
                <a:ea typeface="Roboto" panose="02000000000000000000" pitchFamily="2" charset="0"/>
              </a:rPr>
              <a:t>В ФАКТИЧЕСКИ ДЕЙСТВОВАВШИХ ЦЕНАХ</a:t>
            </a: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288429" y="2087959"/>
          <a:ext cx="5280852" cy="349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8259" r="13906" b="3400"/>
          <a:stretch>
            <a:fillRect/>
          </a:stretch>
        </p:blipFill>
        <p:spPr bwMode="auto">
          <a:xfrm>
            <a:off x="5716273" y="0"/>
            <a:ext cx="5821761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7979" y="163221"/>
            <a:ext cx="5150513" cy="482690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ОБОРОТ ОБЩЕСТВЕННОГО ПИТАНИЯ</a:t>
            </a:r>
          </a:p>
        </p:txBody>
      </p:sp>
      <p:grpSp>
        <p:nvGrpSpPr>
          <p:cNvPr id="2" name="Группа 21"/>
          <p:cNvGrpSpPr/>
          <p:nvPr/>
        </p:nvGrpSpPr>
        <p:grpSpPr>
          <a:xfrm>
            <a:off x="5716273" y="-9525"/>
            <a:ext cx="5833046" cy="6489700"/>
            <a:chOff x="5678460" y="-13080"/>
            <a:chExt cx="5833046" cy="64897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678460" y="-13080"/>
              <a:ext cx="5833046" cy="64897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5893768" y="949645"/>
              <a:ext cx="5497138" cy="2368586"/>
              <a:chOff x="324769" y="1280415"/>
              <a:chExt cx="5497138" cy="2368586"/>
            </a:xfrm>
          </p:grpSpPr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675431" y="2981051"/>
                <a:ext cx="5002460" cy="6679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ОБОРОТ ОБЩЕСТВЕННОГО ПИТАНИЯ  </a:t>
                </a:r>
              </a:p>
              <a:p>
                <a:pPr>
                  <a:spcBef>
                    <a:spcPct val="0"/>
                  </a:spcBef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ЗА </a:t>
                </a:r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I</a:t>
                </a: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 КВАРТАЛ 2025 ГОДА</a:t>
                </a:r>
              </a:p>
            </p:txBody>
          </p:sp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324769" y="1280415"/>
                <a:ext cx="4763967" cy="138903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9600" b="1" dirty="0">
                    <a:solidFill>
                      <a:srgbClr val="638A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3 522</a:t>
                </a:r>
              </a:p>
            </p:txBody>
          </p:sp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3610609" y="1767102"/>
                <a:ext cx="2211298" cy="761337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2500" b="1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МЛН РУБЛЕЙ</a:t>
                </a:r>
              </a:p>
            </p:txBody>
          </p:sp>
        </p:grpSp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9340148" y="6062378"/>
              <a:ext cx="2026147" cy="37052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endParaRPr lang="ru-RU" sz="1200" i="1" dirty="0">
                <a:latin typeface="Roboto Black" pitchFamily="2" charset="0"/>
                <a:ea typeface="Roboto Black" pitchFamily="2" charset="0"/>
                <a:cs typeface="+mj-cs"/>
              </a:endParaRPr>
            </a:p>
          </p:txBody>
        </p:sp>
        <p:grpSp>
          <p:nvGrpSpPr>
            <p:cNvPr id="12" name="Группа 13"/>
            <p:cNvGrpSpPr/>
            <p:nvPr/>
          </p:nvGrpSpPr>
          <p:grpSpPr>
            <a:xfrm>
              <a:off x="5949428" y="3408919"/>
              <a:ext cx="5561362" cy="2485804"/>
              <a:chOff x="274513" y="1323490"/>
              <a:chExt cx="5561362" cy="2485804"/>
            </a:xfrm>
          </p:grpSpPr>
          <p:sp>
            <p:nvSpPr>
              <p:cNvPr id="14" name="Заголовок 1"/>
              <p:cNvSpPr txBox="1">
                <a:spLocks/>
              </p:cNvSpPr>
              <p:nvPr/>
            </p:nvSpPr>
            <p:spPr>
              <a:xfrm>
                <a:off x="569515" y="2892720"/>
                <a:ext cx="5266360" cy="9165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ОБОРОТ ОБЩЕСТВЕННОГО ПИТАНИЯ </a:t>
                </a:r>
              </a:p>
              <a:p>
                <a:pPr>
                  <a:spcBef>
                    <a:spcPct val="0"/>
                  </a:spcBef>
                  <a:defRPr/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В СОПОСТАВИМЫХ ЦЕНАХ К</a:t>
                </a:r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 I</a:t>
                </a: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 КВАРТАЛУ 2024 ГОДА</a:t>
                </a:r>
              </a:p>
            </p:txBody>
          </p:sp>
          <p:sp>
            <p:nvSpPr>
              <p:cNvPr id="15" name="Заголовок 1"/>
              <p:cNvSpPr txBox="1">
                <a:spLocks/>
              </p:cNvSpPr>
              <p:nvPr/>
            </p:nvSpPr>
            <p:spPr>
              <a:xfrm>
                <a:off x="274513" y="1323490"/>
                <a:ext cx="3562300" cy="138903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ru-RU" sz="9600" b="1" dirty="0">
                    <a:solidFill>
                      <a:srgbClr val="638A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j-cs"/>
                  </a:rPr>
                  <a:t>102,4</a:t>
                </a:r>
              </a:p>
            </p:txBody>
          </p:sp>
        </p:grp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216421" y="575791"/>
            <a:ext cx="5333925" cy="586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ДИНАМИКА ОБОРОТА ОБЩЕСТВЕННОГО ПИТАНИЯ </a:t>
            </a:r>
          </a:p>
          <a:p>
            <a:pPr algn="ctr">
              <a:spcBef>
                <a:spcPct val="0"/>
              </a:spcBef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ЗА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I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КВАРТАЛ 2025 ГОДА *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525483" y="5680947"/>
            <a:ext cx="2166851" cy="384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000" i="1" dirty="0">
                <a:latin typeface="Roboto" panose="02000000000000000000" pitchFamily="2" charset="0"/>
                <a:ea typeface="Roboto" panose="02000000000000000000" pitchFamily="2" charset="0"/>
              </a:rPr>
              <a:t>*  В СОПОСТАВИМЫХ ЦЕНАХ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379421" y="3957037"/>
            <a:ext cx="508831" cy="611774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5000" b="1" dirty="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%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76461" y="5040287"/>
            <a:ext cx="5002460" cy="66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Roboto Black" pitchFamily="2" charset="0"/>
              <a:ea typeface="Roboto Black" pitchFamily="2" charset="0"/>
              <a:cs typeface="+mj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1CCC06C-91AD-40C6-927B-10E0A9EA0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324025"/>
              </p:ext>
            </p:extLst>
          </p:nvPr>
        </p:nvGraphicFramePr>
        <p:xfrm>
          <a:off x="149370" y="1493746"/>
          <a:ext cx="5333924" cy="405059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163509">
                  <a:extLst>
                    <a:ext uri="{9D8B030D-6E8A-4147-A177-3AD203B41FA5}">
                      <a16:colId xmlns:a16="http://schemas.microsoft.com/office/drawing/2014/main" val="30688409"/>
                    </a:ext>
                  </a:extLst>
                </a:gridCol>
                <a:gridCol w="1009311">
                  <a:extLst>
                    <a:ext uri="{9D8B030D-6E8A-4147-A177-3AD203B41FA5}">
                      <a16:colId xmlns:a16="http://schemas.microsoft.com/office/drawing/2014/main" val="3655970081"/>
                    </a:ext>
                  </a:extLst>
                </a:gridCol>
                <a:gridCol w="1422623">
                  <a:extLst>
                    <a:ext uri="{9D8B030D-6E8A-4147-A177-3AD203B41FA5}">
                      <a16:colId xmlns:a16="http://schemas.microsoft.com/office/drawing/2014/main" val="479471753"/>
                    </a:ext>
                  </a:extLst>
                </a:gridCol>
                <a:gridCol w="1738481">
                  <a:extLst>
                    <a:ext uri="{9D8B030D-6E8A-4147-A177-3AD203B41FA5}">
                      <a16:colId xmlns:a16="http://schemas.microsoft.com/office/drawing/2014/main" val="2909250493"/>
                    </a:ext>
                  </a:extLst>
                </a:gridCol>
              </a:tblGrid>
              <a:tr h="4748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Млн. рублей 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В % к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768511"/>
                  </a:ext>
                </a:extLst>
              </a:tr>
              <a:tr h="1676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предыдущему периоду 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соответствующему периоду предыдущего года 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911259"/>
                  </a:ext>
                </a:extLst>
              </a:tr>
              <a:tr h="474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Январь 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1041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77,9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92,5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048746"/>
                  </a:ext>
                </a:extLst>
              </a:tr>
              <a:tr h="474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Февраль 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1140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108,2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105,4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007709"/>
                  </a:ext>
                </a:extLst>
              </a:tr>
              <a:tr h="474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Март 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1341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116,4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109,0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840747"/>
                  </a:ext>
                </a:extLst>
              </a:tr>
              <a:tr h="474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I </a:t>
                      </a:r>
                      <a:r>
                        <a:rPr lang="ru-RU" sz="1600" u="none" strike="noStrike">
                          <a:effectLst/>
                        </a:rPr>
                        <a:t>квартал 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3522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96,1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102,4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5977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8283</TotalTime>
  <Words>1415</Words>
  <Application>Microsoft Office PowerPoint</Application>
  <PresentationFormat>Произвольный</PresentationFormat>
  <Paragraphs>449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Roboto</vt:lpstr>
      <vt:lpstr>Roboto Black</vt:lpstr>
      <vt:lpstr>Тема Office</vt:lpstr>
      <vt:lpstr>ПОКАЗАТЕЛИ  СОЦИАЛЬНО-ЭКОНОМИЧЕСКОГО РАЗВИТИЯ НОВОКУЗНЕЦКОГО ГОРОДСКОГО ОКРУГА  ЗА 1 КВАРТАЛ 2025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 СОЦИАЛЬНО-ЭКОНОМИЧЕСКОГО РАЗВИТИЯ НОВОКУЗНЕЦКОГО ГОРОДСКОГО ОКРУГА  ЗА I КВАРТАЛ 2025 ГОДА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admin</cp:lastModifiedBy>
  <cp:revision>1218</cp:revision>
  <cp:lastPrinted>2025-04-02T06:43:09Z</cp:lastPrinted>
  <dcterms:created xsi:type="dcterms:W3CDTF">2022-04-01T04:13:07Z</dcterms:created>
  <dcterms:modified xsi:type="dcterms:W3CDTF">2025-08-25T02:26:53Z</dcterms:modified>
</cp:coreProperties>
</file>